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1" r:id="rId2"/>
    <p:sldMasterId id="2147483705" r:id="rId3"/>
    <p:sldMasterId id="2147483732" r:id="rId4"/>
  </p:sldMasterIdLst>
  <p:notesMasterIdLst>
    <p:notesMasterId r:id="rId27"/>
  </p:notesMasterIdLst>
  <p:handoutMasterIdLst>
    <p:handoutMasterId r:id="rId28"/>
  </p:handoutMasterIdLst>
  <p:sldIdLst>
    <p:sldId id="285" r:id="rId5"/>
    <p:sldId id="281" r:id="rId6"/>
    <p:sldId id="278" r:id="rId7"/>
    <p:sldId id="327" r:id="rId8"/>
    <p:sldId id="334" r:id="rId9"/>
    <p:sldId id="305" r:id="rId10"/>
    <p:sldId id="259" r:id="rId11"/>
    <p:sldId id="338" r:id="rId12"/>
    <p:sldId id="339" r:id="rId13"/>
    <p:sldId id="340" r:id="rId14"/>
    <p:sldId id="341" r:id="rId15"/>
    <p:sldId id="342" r:id="rId16"/>
    <p:sldId id="343" r:id="rId17"/>
    <p:sldId id="344" r:id="rId18"/>
    <p:sldId id="277" r:id="rId19"/>
    <p:sldId id="324" r:id="rId20"/>
    <p:sldId id="333" r:id="rId21"/>
    <p:sldId id="335" r:id="rId22"/>
    <p:sldId id="336" r:id="rId23"/>
    <p:sldId id="273" r:id="rId24"/>
    <p:sldId id="314" r:id="rId25"/>
    <p:sldId id="326" r:id="rId26"/>
  </p:sldIdLst>
  <p:sldSz cx="9144000" cy="6858000" type="screen4x3"/>
  <p:notesSz cx="6811963" cy="99425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B9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77" autoAdjust="0"/>
    <p:restoredTop sz="87973" autoAdjust="0"/>
  </p:normalViewPr>
  <p:slideViewPr>
    <p:cSldViewPr snapToGrid="0" snapToObjects="1" showGuides="1">
      <p:cViewPr varScale="1">
        <p:scale>
          <a:sx n="95" d="100"/>
          <a:sy n="95" d="100"/>
        </p:scale>
        <p:origin x="1524" y="90"/>
      </p:cViewPr>
      <p:guideLst>
        <p:guide orient="horz" pos="2160"/>
        <p:guide pos="287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58536" y="0"/>
            <a:ext cx="2951851" cy="497126"/>
          </a:xfrm>
          <a:prstGeom prst="rect">
            <a:avLst/>
          </a:prstGeom>
        </p:spPr>
        <p:txBody>
          <a:bodyPr vert="horz" lIns="91440" tIns="45720" rIns="91440" bIns="45720" rtlCol="0"/>
          <a:lstStyle>
            <a:lvl1pPr algn="r">
              <a:defRPr sz="1200"/>
            </a:lvl1pPr>
          </a:lstStyle>
          <a:p>
            <a:fld id="{C6D00D02-7ECE-9F4A-852C-3CC24F2A1FF4}" type="datetimeFigureOut">
              <a:rPr lang="en-US" smtClean="0"/>
              <a:t>9/14/2016</a:t>
            </a:fld>
            <a:endParaRPr lang="en-GB" dirty="0"/>
          </a:p>
        </p:txBody>
      </p:sp>
      <p:sp>
        <p:nvSpPr>
          <p:cNvPr id="4" name="Footer Placeholder 3"/>
          <p:cNvSpPr>
            <a:spLocks noGrp="1"/>
          </p:cNvSpPr>
          <p:nvPr>
            <p:ph type="ftr" sz="quarter" idx="2"/>
          </p:nvPr>
        </p:nvSpPr>
        <p:spPr>
          <a:xfrm>
            <a:off x="0" y="9443662"/>
            <a:ext cx="2951851" cy="497126"/>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8536" y="9443662"/>
            <a:ext cx="2951851" cy="497126"/>
          </a:xfrm>
          <a:prstGeom prst="rect">
            <a:avLst/>
          </a:prstGeom>
        </p:spPr>
        <p:txBody>
          <a:bodyPr vert="horz" lIns="91440" tIns="45720" rIns="91440" bIns="45720" rtlCol="0" anchor="b"/>
          <a:lstStyle>
            <a:lvl1pPr algn="r">
              <a:defRPr sz="1200"/>
            </a:lvl1pPr>
          </a:lstStyle>
          <a:p>
            <a:fld id="{2AFACE20-B907-3F45-B620-82B0DC37CA69}" type="slidenum">
              <a:rPr lang="en-GB" smtClean="0"/>
              <a:t>‹#›</a:t>
            </a:fld>
            <a:endParaRPr lang="en-GB" dirty="0"/>
          </a:p>
        </p:txBody>
      </p:sp>
    </p:spTree>
    <p:extLst>
      <p:ext uri="{BB962C8B-B14F-4D97-AF65-F5344CB8AC3E}">
        <p14:creationId xmlns:p14="http://schemas.microsoft.com/office/powerpoint/2010/main" val="37489573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8536" y="0"/>
            <a:ext cx="2951851" cy="497126"/>
          </a:xfrm>
          <a:prstGeom prst="rect">
            <a:avLst/>
          </a:prstGeom>
        </p:spPr>
        <p:txBody>
          <a:bodyPr vert="horz" lIns="91440" tIns="45720" rIns="91440" bIns="45720" rtlCol="0"/>
          <a:lstStyle>
            <a:lvl1pPr algn="r">
              <a:defRPr sz="1200"/>
            </a:lvl1pPr>
          </a:lstStyle>
          <a:p>
            <a:fld id="{146DEB5D-347A-444F-90DE-1B6E2932F515}" type="datetimeFigureOut">
              <a:rPr lang="en-US" smtClean="0"/>
              <a:t>9/14/2016</a:t>
            </a:fld>
            <a:endParaRPr lang="en-GB" dirty="0"/>
          </a:p>
        </p:txBody>
      </p:sp>
      <p:sp>
        <p:nvSpPr>
          <p:cNvPr id="4" name="Slide Image Placeholder 3"/>
          <p:cNvSpPr>
            <a:spLocks noGrp="1" noRot="1" noChangeAspect="1"/>
          </p:cNvSpPr>
          <p:nvPr>
            <p:ph type="sldImg" idx="2"/>
          </p:nvPr>
        </p:nvSpPr>
        <p:spPr>
          <a:xfrm>
            <a:off x="922338" y="746125"/>
            <a:ext cx="4967287" cy="372745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1197" y="4722694"/>
            <a:ext cx="5449570" cy="4474131"/>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9443662"/>
            <a:ext cx="2951851" cy="497126"/>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8536" y="9443662"/>
            <a:ext cx="2951851" cy="497126"/>
          </a:xfrm>
          <a:prstGeom prst="rect">
            <a:avLst/>
          </a:prstGeom>
        </p:spPr>
        <p:txBody>
          <a:bodyPr vert="horz" lIns="91440" tIns="45720" rIns="91440" bIns="45720" rtlCol="0" anchor="b"/>
          <a:lstStyle>
            <a:lvl1pPr algn="r">
              <a:defRPr sz="1200"/>
            </a:lvl1pPr>
          </a:lstStyle>
          <a:p>
            <a:fld id="{CB7D2CA1-D120-9748-B6F6-7C32249A9953}" type="slidenum">
              <a:rPr lang="en-GB" smtClean="0"/>
              <a:t>‹#›</a:t>
            </a:fld>
            <a:endParaRPr lang="en-GB" dirty="0"/>
          </a:p>
        </p:txBody>
      </p:sp>
    </p:spTree>
    <p:extLst>
      <p:ext uri="{BB962C8B-B14F-4D97-AF65-F5344CB8AC3E}">
        <p14:creationId xmlns:p14="http://schemas.microsoft.com/office/powerpoint/2010/main" val="26912268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An introduction</a:t>
            </a:r>
            <a:r>
              <a:rPr lang="fr-CH" baseline="0" dirty="0" smtClean="0"/>
              <a:t> to the Sphere </a:t>
            </a:r>
            <a:r>
              <a:rPr lang="fr-CH" baseline="0" dirty="0" err="1" smtClean="0"/>
              <a:t>Handbook</a:t>
            </a:r>
            <a:r>
              <a:rPr lang="fr-CH" baseline="0" dirty="0" smtClean="0"/>
              <a:t>, </a:t>
            </a:r>
            <a:r>
              <a:rPr lang="fr-CH" baseline="0" dirty="0" err="1" smtClean="0"/>
              <a:t>its</a:t>
            </a:r>
            <a:r>
              <a:rPr lang="fr-CH" baseline="0" dirty="0" smtClean="0"/>
              <a:t> content and </a:t>
            </a:r>
            <a:r>
              <a:rPr lang="fr-CH" baseline="0" dirty="0" err="1" smtClean="0"/>
              <a:t>its</a:t>
            </a:r>
            <a:r>
              <a:rPr lang="fr-CH" baseline="0" dirty="0" smtClean="0"/>
              <a:t> value for </a:t>
            </a:r>
            <a:r>
              <a:rPr lang="fr-CH" baseline="0" dirty="0" err="1" smtClean="0"/>
              <a:t>humanitarian</a:t>
            </a:r>
            <a:r>
              <a:rPr lang="fr-CH" baseline="0" dirty="0" smtClean="0"/>
              <a:t> </a:t>
            </a:r>
            <a:r>
              <a:rPr lang="fr-CH" baseline="0" dirty="0" err="1" smtClean="0"/>
              <a:t>response</a:t>
            </a:r>
            <a:r>
              <a:rPr lang="fr-CH" baseline="0" dirty="0" smtClean="0"/>
              <a:t>.</a:t>
            </a:r>
            <a:endParaRPr lang="en-GB" baseline="0" dirty="0" smtClean="0"/>
          </a:p>
          <a:p>
            <a:endParaRPr lang="fr-CH" baseline="0"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a:t>
            </a:fld>
            <a:endParaRPr lang="en-GB" dirty="0">
              <a:solidFill>
                <a:prstClr val="black"/>
              </a:solidFill>
            </a:endParaRPr>
          </a:p>
        </p:txBody>
      </p:sp>
    </p:spTree>
    <p:extLst>
      <p:ext uri="{BB962C8B-B14F-4D97-AF65-F5344CB8AC3E}">
        <p14:creationId xmlns:p14="http://schemas.microsoft.com/office/powerpoint/2010/main" val="2380164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Accountability is the responsible use by humanitarian agencies of the resources at their disposal. (Sphere Project)</a:t>
            </a:r>
          </a:p>
          <a:p>
            <a:r>
              <a:rPr lang="en-GB" noProof="0" dirty="0" smtClean="0"/>
              <a:t>To achieve this, agencies need to:</a:t>
            </a:r>
          </a:p>
          <a:p>
            <a:pPr marL="171450" indent="-171450">
              <a:buFont typeface="Arial"/>
              <a:buChar char="•"/>
            </a:pPr>
            <a:r>
              <a:rPr lang="en-GB" noProof="0" dirty="0" smtClean="0"/>
              <a:t>Involve stakeholders in their work. With regard to affected populations, this means taking into account their needs, concerns and capacities at all stages of humanitarian response, respecting their right to be heard and to be involved in decisions affecting their lives, and providing them with the means to challenge agencies' decisions. </a:t>
            </a:r>
          </a:p>
          <a:p>
            <a:pPr marL="171450" indent="-171450">
              <a:buFont typeface="Arial"/>
              <a:buChar char="•"/>
            </a:pPr>
            <a:r>
              <a:rPr lang="en-GB" noProof="0" dirty="0" smtClean="0"/>
              <a:t>Explain how their programmes conform with best practice and commonly agreed upon commitments (for example, evidence-based standards accepted across the sector) by sharing results and reasons for action and non-action in a particular context in a transparent way.</a:t>
            </a:r>
          </a:p>
          <a:p>
            <a:endParaRPr lang="en-GB" noProof="0" dirty="0" smtClean="0"/>
          </a:p>
          <a:p>
            <a:r>
              <a:rPr lang="en-GB" noProof="0" dirty="0" smtClean="0"/>
              <a:t>The Handbook is a voluntary code and self-regulatory tool for quality and accountability.</a:t>
            </a:r>
          </a:p>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10</a:t>
            </a:fld>
            <a:endParaRPr lang="en-GB" dirty="0">
              <a:solidFill>
                <a:prstClr val="black"/>
              </a:solidFill>
            </a:endParaRPr>
          </a:p>
        </p:txBody>
      </p:sp>
    </p:spTree>
    <p:extLst>
      <p:ext uri="{BB962C8B-B14F-4D97-AF65-F5344CB8AC3E}">
        <p14:creationId xmlns:p14="http://schemas.microsoft.com/office/powerpoint/2010/main" val="19580705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fr-CH" sz="1200" kern="1200" dirty="0" smtClean="0">
                <a:solidFill>
                  <a:schemeClr val="tx1"/>
                </a:solidFill>
                <a:effectLst/>
                <a:latin typeface="+mn-lt"/>
                <a:ea typeface="+mn-ea"/>
                <a:cs typeface="+mn-cs"/>
              </a:rPr>
              <a:t>Right to </a:t>
            </a:r>
            <a:r>
              <a:rPr lang="fr-CH" sz="1200" kern="1200" dirty="0" err="1" smtClean="0">
                <a:solidFill>
                  <a:schemeClr val="tx1"/>
                </a:solidFill>
                <a:effectLst/>
                <a:latin typeface="+mn-lt"/>
                <a:ea typeface="+mn-ea"/>
                <a:cs typeface="+mn-cs"/>
              </a:rPr>
              <a:t>receive</a:t>
            </a:r>
            <a:r>
              <a:rPr lang="fr-CH" sz="1200" kern="1200" dirty="0" smtClean="0">
                <a:solidFill>
                  <a:schemeClr val="tx1"/>
                </a:solidFill>
                <a:effectLst/>
                <a:latin typeface="+mn-lt"/>
                <a:ea typeface="+mn-ea"/>
                <a:cs typeface="+mn-cs"/>
              </a:rPr>
              <a:t> </a:t>
            </a:r>
            <a:r>
              <a:rPr lang="fr-CH" sz="1200" kern="1200" dirty="0" err="1" smtClean="0">
                <a:solidFill>
                  <a:schemeClr val="tx1"/>
                </a:solidFill>
                <a:effectLst/>
                <a:latin typeface="+mn-lt"/>
                <a:ea typeface="+mn-ea"/>
                <a:cs typeface="+mn-cs"/>
              </a:rPr>
              <a:t>humanitarian</a:t>
            </a:r>
            <a:r>
              <a:rPr lang="fr-CH" sz="1200" kern="1200" dirty="0" smtClean="0">
                <a:solidFill>
                  <a:schemeClr val="tx1"/>
                </a:solidFill>
                <a:effectLst/>
                <a:latin typeface="+mn-lt"/>
                <a:ea typeface="+mn-ea"/>
                <a:cs typeface="+mn-cs"/>
              </a:rPr>
              <a:t> assistance: </a:t>
            </a:r>
            <a:r>
              <a:rPr lang="fr-CH" sz="1200" kern="1200" dirty="0" err="1" smtClean="0">
                <a:solidFill>
                  <a:schemeClr val="tx1"/>
                </a:solidFill>
                <a:effectLst/>
                <a:latin typeface="+mn-lt"/>
                <a:ea typeface="+mn-ea"/>
                <a:cs typeface="+mn-cs"/>
              </a:rPr>
              <a:t>includes</a:t>
            </a:r>
            <a:r>
              <a:rPr lang="fr-CH" sz="1200" kern="1200" dirty="0" smtClean="0">
                <a:solidFill>
                  <a:schemeClr val="tx1"/>
                </a:solidFill>
                <a:effectLst/>
                <a:latin typeface="+mn-lt"/>
                <a:ea typeface="+mn-ea"/>
                <a:cs typeface="+mn-cs"/>
              </a:rPr>
              <a:t> the right to an </a:t>
            </a:r>
            <a:r>
              <a:rPr lang="fr-CH" sz="1200" kern="1200" dirty="0" err="1" smtClean="0">
                <a:solidFill>
                  <a:schemeClr val="tx1"/>
                </a:solidFill>
                <a:effectLst/>
                <a:latin typeface="+mn-lt"/>
                <a:ea typeface="+mn-ea"/>
                <a:cs typeface="+mn-cs"/>
              </a:rPr>
              <a:t>adequate</a:t>
            </a:r>
            <a:r>
              <a:rPr lang="fr-CH" sz="1200" kern="1200" dirty="0" smtClean="0">
                <a:solidFill>
                  <a:schemeClr val="tx1"/>
                </a:solidFill>
                <a:effectLst/>
                <a:latin typeface="+mn-lt"/>
                <a:ea typeface="+mn-ea"/>
                <a:cs typeface="+mn-cs"/>
              </a:rPr>
              <a:t> standard of living, </a:t>
            </a:r>
            <a:r>
              <a:rPr lang="fr-CH" sz="1200" kern="1200" dirty="0" err="1" smtClean="0">
                <a:solidFill>
                  <a:schemeClr val="tx1"/>
                </a:solidFill>
                <a:effectLst/>
                <a:latin typeface="+mn-lt"/>
                <a:ea typeface="+mn-ea"/>
                <a:cs typeface="+mn-cs"/>
              </a:rPr>
              <a:t>including</a:t>
            </a:r>
            <a:r>
              <a:rPr lang="fr-CH" sz="1200" kern="1200" dirty="0" smtClean="0">
                <a:solidFill>
                  <a:schemeClr val="tx1"/>
                </a:solidFill>
                <a:effectLst/>
                <a:latin typeface="+mn-lt"/>
                <a:ea typeface="+mn-ea"/>
                <a:cs typeface="+mn-cs"/>
              </a:rPr>
              <a:t> </a:t>
            </a:r>
            <a:r>
              <a:rPr lang="fr-CH" sz="1200" kern="1200" dirty="0" err="1" smtClean="0">
                <a:solidFill>
                  <a:schemeClr val="tx1"/>
                </a:solidFill>
                <a:effectLst/>
                <a:latin typeface="+mn-lt"/>
                <a:ea typeface="+mn-ea"/>
                <a:cs typeface="+mn-cs"/>
              </a:rPr>
              <a:t>adequate</a:t>
            </a:r>
            <a:r>
              <a:rPr lang="fr-CH" sz="1200" kern="1200" dirty="0" smtClean="0">
                <a:solidFill>
                  <a:schemeClr val="tx1"/>
                </a:solidFill>
                <a:effectLst/>
                <a:latin typeface="+mn-lt"/>
                <a:ea typeface="+mn-ea"/>
                <a:cs typeface="+mn-cs"/>
              </a:rPr>
              <a:t> </a:t>
            </a:r>
            <a:r>
              <a:rPr lang="fr-CH" sz="1200" kern="1200" dirty="0" err="1" smtClean="0">
                <a:solidFill>
                  <a:schemeClr val="tx1"/>
                </a:solidFill>
                <a:effectLst/>
                <a:latin typeface="+mn-lt"/>
                <a:ea typeface="+mn-ea"/>
                <a:cs typeface="+mn-cs"/>
              </a:rPr>
              <a:t>food</a:t>
            </a:r>
            <a:r>
              <a:rPr lang="fr-CH" sz="1200" kern="1200" dirty="0" smtClean="0">
                <a:solidFill>
                  <a:schemeClr val="tx1"/>
                </a:solidFill>
                <a:effectLst/>
                <a:latin typeface="+mn-lt"/>
                <a:ea typeface="+mn-ea"/>
                <a:cs typeface="+mn-cs"/>
              </a:rPr>
              <a:t>, water, </a:t>
            </a:r>
            <a:r>
              <a:rPr lang="fr-CH" sz="1200" kern="1200" dirty="0" err="1" smtClean="0">
                <a:solidFill>
                  <a:schemeClr val="tx1"/>
                </a:solidFill>
                <a:effectLst/>
                <a:latin typeface="+mn-lt"/>
                <a:ea typeface="+mn-ea"/>
                <a:cs typeface="+mn-cs"/>
              </a:rPr>
              <a:t>clothing</a:t>
            </a:r>
            <a:r>
              <a:rPr lang="fr-CH" sz="1200" kern="1200" dirty="0" smtClean="0">
                <a:solidFill>
                  <a:schemeClr val="tx1"/>
                </a:solidFill>
                <a:effectLst/>
                <a:latin typeface="+mn-lt"/>
                <a:ea typeface="+mn-ea"/>
                <a:cs typeface="+mn-cs"/>
              </a:rPr>
              <a:t>, </a:t>
            </a:r>
            <a:r>
              <a:rPr lang="fr-CH" sz="1200" kern="1200" dirty="0" err="1" smtClean="0">
                <a:solidFill>
                  <a:schemeClr val="tx1"/>
                </a:solidFill>
                <a:effectLst/>
                <a:latin typeface="+mn-lt"/>
                <a:ea typeface="+mn-ea"/>
                <a:cs typeface="+mn-cs"/>
              </a:rPr>
              <a:t>shelter</a:t>
            </a:r>
            <a:r>
              <a:rPr lang="fr-CH" sz="1200" kern="1200" dirty="0" smtClean="0">
                <a:solidFill>
                  <a:schemeClr val="tx1"/>
                </a:solidFill>
                <a:effectLst/>
                <a:latin typeface="+mn-lt"/>
                <a:ea typeface="+mn-ea"/>
                <a:cs typeface="+mn-cs"/>
              </a:rPr>
              <a:t> and good </a:t>
            </a:r>
            <a:r>
              <a:rPr lang="fr-CH" sz="1200" kern="1200" dirty="0" err="1" smtClean="0">
                <a:solidFill>
                  <a:schemeClr val="tx1"/>
                </a:solidFill>
                <a:effectLst/>
                <a:latin typeface="+mn-lt"/>
                <a:ea typeface="+mn-ea"/>
                <a:cs typeface="+mn-cs"/>
              </a:rPr>
              <a:t>health</a:t>
            </a:r>
            <a:r>
              <a:rPr lang="fr-CH"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endParaRPr lang="fr-CH"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11</a:t>
            </a:fld>
            <a:endParaRPr lang="en-GB" dirty="0">
              <a:solidFill>
                <a:prstClr val="black"/>
              </a:solidFill>
            </a:endParaRPr>
          </a:p>
        </p:txBody>
      </p:sp>
    </p:spTree>
    <p:extLst>
      <p:ext uri="{BB962C8B-B14F-4D97-AF65-F5344CB8AC3E}">
        <p14:creationId xmlns:p14="http://schemas.microsoft.com/office/powerpoint/2010/main" val="1450094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fr-CH" sz="1200" kern="1200" dirty="0" smtClean="0">
                <a:solidFill>
                  <a:schemeClr val="tx1"/>
                </a:solidFill>
                <a:effectLst/>
                <a:latin typeface="+mn-lt"/>
                <a:ea typeface="+mn-ea"/>
                <a:cs typeface="+mn-cs"/>
              </a:rPr>
              <a:t>Right to protection and </a:t>
            </a:r>
            <a:r>
              <a:rPr lang="fr-CH" sz="1200" kern="1200" dirty="0" err="1" smtClean="0">
                <a:solidFill>
                  <a:schemeClr val="tx1"/>
                </a:solidFill>
                <a:effectLst/>
                <a:latin typeface="+mn-lt"/>
                <a:ea typeface="+mn-ea"/>
                <a:cs typeface="+mn-cs"/>
              </a:rPr>
              <a:t>security</a:t>
            </a:r>
            <a:r>
              <a:rPr lang="fr-CH" sz="1200" kern="1200" dirty="0" smtClean="0">
                <a:solidFill>
                  <a:schemeClr val="tx1"/>
                </a:solidFill>
                <a:effectLst/>
                <a:latin typeface="+mn-lt"/>
                <a:ea typeface="+mn-ea"/>
                <a:cs typeface="+mn-cs"/>
              </a:rPr>
              <a:t>: </a:t>
            </a:r>
            <a:r>
              <a:rPr lang="fr-CH" sz="1200" kern="1200" dirty="0" err="1" smtClean="0">
                <a:solidFill>
                  <a:schemeClr val="tx1"/>
                </a:solidFill>
                <a:effectLst/>
                <a:latin typeface="+mn-lt"/>
                <a:ea typeface="+mn-ea"/>
                <a:cs typeface="+mn-cs"/>
              </a:rPr>
              <a:t>refers</a:t>
            </a:r>
            <a:r>
              <a:rPr lang="fr-CH" sz="1200" kern="1200" dirty="0" smtClean="0">
                <a:solidFill>
                  <a:schemeClr val="tx1"/>
                </a:solidFill>
                <a:effectLst/>
                <a:latin typeface="+mn-lt"/>
                <a:ea typeface="+mn-ea"/>
                <a:cs typeface="+mn-cs"/>
              </a:rPr>
              <a:t> to the </a:t>
            </a:r>
            <a:r>
              <a:rPr lang="fr-CH" sz="1200" kern="1200" dirty="0" err="1" smtClean="0">
                <a:solidFill>
                  <a:schemeClr val="tx1"/>
                </a:solidFill>
                <a:effectLst/>
                <a:latin typeface="+mn-lt"/>
                <a:ea typeface="+mn-ea"/>
                <a:cs typeface="+mn-cs"/>
              </a:rPr>
              <a:t>safety</a:t>
            </a:r>
            <a:r>
              <a:rPr lang="fr-CH" sz="1200" kern="1200" dirty="0" smtClean="0">
                <a:solidFill>
                  <a:schemeClr val="tx1"/>
                </a:solidFill>
                <a:effectLst/>
                <a:latin typeface="+mn-lt"/>
                <a:ea typeface="+mn-ea"/>
                <a:cs typeface="+mn-cs"/>
              </a:rPr>
              <a:t>, </a:t>
            </a:r>
            <a:r>
              <a:rPr lang="fr-CH" sz="1200" kern="1200" dirty="0" err="1" smtClean="0">
                <a:solidFill>
                  <a:schemeClr val="tx1"/>
                </a:solidFill>
                <a:effectLst/>
                <a:latin typeface="+mn-lt"/>
                <a:ea typeface="+mn-ea"/>
                <a:cs typeface="+mn-cs"/>
              </a:rPr>
              <a:t>security</a:t>
            </a:r>
            <a:r>
              <a:rPr lang="fr-CH" sz="1200" kern="1200" dirty="0" smtClean="0">
                <a:solidFill>
                  <a:schemeClr val="tx1"/>
                </a:solidFill>
                <a:effectLst/>
                <a:latin typeface="+mn-lt"/>
                <a:ea typeface="+mn-ea"/>
                <a:cs typeface="+mn-cs"/>
              </a:rPr>
              <a:t> and protection of people </a:t>
            </a:r>
            <a:r>
              <a:rPr lang="fr-CH" sz="1200" kern="1200" dirty="0" err="1" smtClean="0">
                <a:solidFill>
                  <a:schemeClr val="tx1"/>
                </a:solidFill>
                <a:effectLst/>
                <a:latin typeface="+mn-lt"/>
                <a:ea typeface="+mn-ea"/>
                <a:cs typeface="+mn-cs"/>
              </a:rPr>
              <a:t>from</a:t>
            </a:r>
            <a:r>
              <a:rPr lang="fr-CH" sz="1200" kern="1200" dirty="0" smtClean="0">
                <a:solidFill>
                  <a:schemeClr val="tx1"/>
                </a:solidFill>
                <a:effectLst/>
                <a:latin typeface="+mn-lt"/>
                <a:ea typeface="+mn-ea"/>
                <a:cs typeface="+mn-cs"/>
              </a:rPr>
              <a:t> abuse and discrimination.</a:t>
            </a:r>
            <a:endParaRPr lang="en-GB" sz="1200" kern="1200" dirty="0" smtClean="0">
              <a:solidFill>
                <a:schemeClr val="tx1"/>
              </a:solidFill>
              <a:effectLst/>
              <a:latin typeface="+mn-lt"/>
              <a:ea typeface="+mn-ea"/>
              <a:cs typeface="+mn-cs"/>
            </a:endParaRPr>
          </a:p>
          <a:p>
            <a:endParaRPr lang="en-GB" dirty="0" smtClean="0"/>
          </a:p>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12</a:t>
            </a:fld>
            <a:endParaRPr lang="en-GB" dirty="0">
              <a:solidFill>
                <a:prstClr val="black"/>
              </a:solidFill>
            </a:endParaRPr>
          </a:p>
        </p:txBody>
      </p:sp>
    </p:spTree>
    <p:extLst>
      <p:ext uri="{BB962C8B-B14F-4D97-AF65-F5344CB8AC3E}">
        <p14:creationId xmlns:p14="http://schemas.microsoft.com/office/powerpoint/2010/main" val="3635941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13</a:t>
            </a:fld>
            <a:endParaRPr lang="en-GB" dirty="0">
              <a:solidFill>
                <a:prstClr val="black"/>
              </a:solidFill>
            </a:endParaRPr>
          </a:p>
        </p:txBody>
      </p:sp>
    </p:spTree>
    <p:extLst>
      <p:ext uri="{BB962C8B-B14F-4D97-AF65-F5344CB8AC3E}">
        <p14:creationId xmlns:p14="http://schemas.microsoft.com/office/powerpoint/2010/main" val="40338149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14</a:t>
            </a:fld>
            <a:endParaRPr lang="en-GB" dirty="0">
              <a:solidFill>
                <a:prstClr val="black"/>
              </a:solidFill>
            </a:endParaRPr>
          </a:p>
        </p:txBody>
      </p:sp>
    </p:spTree>
    <p:extLst>
      <p:ext uri="{BB962C8B-B14F-4D97-AF65-F5344CB8AC3E}">
        <p14:creationId xmlns:p14="http://schemas.microsoft.com/office/powerpoint/2010/main" val="2333066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b="0" dirty="0" smtClean="0"/>
              <a:t>THIS SLIDE IS ANIMATED – FACILITATOR TIMINGS SHOULD MATCH THE FLOW OF THE SLIDE.</a:t>
            </a:r>
          </a:p>
          <a:p>
            <a:pPr marL="171450" indent="-171450">
              <a:buFont typeface="Arial" panose="020B0604020202020204" pitchFamily="34" charset="0"/>
              <a:buChar char="•"/>
            </a:pPr>
            <a:r>
              <a:rPr lang="fr-CH" dirty="0" smtClean="0"/>
              <a:t>The Sphere </a:t>
            </a:r>
            <a:r>
              <a:rPr lang="fr-CH" dirty="0" err="1" smtClean="0"/>
              <a:t>Handbook</a:t>
            </a:r>
            <a:r>
              <a:rPr lang="fr-CH" dirty="0" smtClean="0"/>
              <a:t> </a:t>
            </a:r>
            <a:r>
              <a:rPr lang="fr-CH" dirty="0" err="1" smtClean="0"/>
              <a:t>is</a:t>
            </a:r>
            <a:r>
              <a:rPr lang="fr-CH" baseline="0" dirty="0" smtClean="0"/>
              <a:t> a </a:t>
            </a:r>
            <a:r>
              <a:rPr lang="fr-CH" baseline="0" dirty="0" err="1" smtClean="0"/>
              <a:t>practical</a:t>
            </a:r>
            <a:r>
              <a:rPr lang="fr-CH" baseline="0" dirty="0" smtClean="0"/>
              <a:t> guide </a:t>
            </a:r>
            <a:r>
              <a:rPr lang="fr-CH" baseline="0" dirty="0" err="1" smtClean="0"/>
              <a:t>that</a:t>
            </a:r>
            <a:r>
              <a:rPr lang="fr-CH" baseline="0" dirty="0" smtClean="0"/>
              <a:t> </a:t>
            </a:r>
            <a:r>
              <a:rPr lang="fr-CH" baseline="0" dirty="0" err="1" smtClean="0"/>
              <a:t>enable</a:t>
            </a:r>
            <a:r>
              <a:rPr lang="fr-CH" baseline="0" dirty="0" smtClean="0"/>
              <a:t> to </a:t>
            </a:r>
            <a:r>
              <a:rPr lang="fr-CH" baseline="0" dirty="0" err="1" smtClean="0"/>
              <a:t>turn</a:t>
            </a:r>
            <a:r>
              <a:rPr lang="fr-CH" baseline="0" dirty="0" smtClean="0"/>
              <a:t> </a:t>
            </a:r>
            <a:r>
              <a:rPr lang="fr-CH" baseline="0" dirty="0" err="1" smtClean="0"/>
              <a:t>rights</a:t>
            </a:r>
            <a:r>
              <a:rPr lang="fr-CH" baseline="0" dirty="0" smtClean="0"/>
              <a:t> and </a:t>
            </a:r>
            <a:r>
              <a:rPr lang="fr-CH" baseline="0" dirty="0" err="1" smtClean="0"/>
              <a:t>principles</a:t>
            </a:r>
            <a:r>
              <a:rPr lang="fr-CH" baseline="0" dirty="0" smtClean="0"/>
              <a:t> into action.</a:t>
            </a:r>
          </a:p>
          <a:p>
            <a:pPr marL="171450" indent="-171450">
              <a:buFont typeface="Arial" panose="020B0604020202020204" pitchFamily="34" charset="0"/>
              <a:buChar char="•"/>
            </a:pPr>
            <a:r>
              <a:rPr lang="fr-CH" baseline="0" dirty="0" smtClean="0"/>
              <a:t>It </a:t>
            </a:r>
            <a:r>
              <a:rPr lang="fr-CH" baseline="0" dirty="0" err="1" smtClean="0"/>
              <a:t>provides</a:t>
            </a:r>
            <a:r>
              <a:rPr lang="fr-CH" baseline="0" dirty="0" smtClean="0"/>
              <a:t> a set of standards </a:t>
            </a:r>
            <a:r>
              <a:rPr lang="en-GB" sz="1200" kern="1200" baseline="0" noProof="0" dirty="0" smtClean="0">
                <a:solidFill>
                  <a:schemeClr val="tx1"/>
                </a:solidFill>
                <a:effectLst/>
                <a:latin typeface="+mn-lt"/>
                <a:ea typeface="+mn-ea"/>
                <a:cs typeface="+mn-cs"/>
              </a:rPr>
              <a:t>in life saving sectors of WASH, Food, Shelter and Health </a:t>
            </a:r>
            <a:r>
              <a:rPr lang="fr-CH" baseline="0" dirty="0" err="1" smtClean="0"/>
              <a:t>that</a:t>
            </a:r>
            <a:r>
              <a:rPr lang="fr-CH" baseline="0" dirty="0" smtClean="0"/>
              <a:t> </a:t>
            </a:r>
            <a:r>
              <a:rPr lang="fr-CH" baseline="0" dirty="0" err="1" smtClean="0"/>
              <a:t>enable</a:t>
            </a:r>
            <a:r>
              <a:rPr lang="fr-CH" baseline="0" dirty="0" smtClean="0"/>
              <a:t> to translate into practice the all the </a:t>
            </a:r>
            <a:r>
              <a:rPr lang="fr-CH" baseline="0" dirty="0" err="1" smtClean="0"/>
              <a:t>rights</a:t>
            </a:r>
            <a:r>
              <a:rPr lang="fr-CH" baseline="0" dirty="0" smtClean="0"/>
              <a:t> and </a:t>
            </a:r>
            <a:r>
              <a:rPr lang="fr-CH" baseline="0" dirty="0" err="1" smtClean="0"/>
              <a:t>principles</a:t>
            </a:r>
            <a:r>
              <a:rPr lang="fr-CH" baseline="0" dirty="0" smtClean="0"/>
              <a:t> </a:t>
            </a:r>
            <a:r>
              <a:rPr lang="fr-CH" baseline="0" dirty="0" err="1" smtClean="0"/>
              <a:t>stated</a:t>
            </a:r>
            <a:r>
              <a:rPr lang="fr-CH" baseline="0" dirty="0" smtClean="0"/>
              <a:t> in the </a:t>
            </a:r>
            <a:r>
              <a:rPr lang="fr-CH" baseline="0" dirty="0" err="1" smtClean="0"/>
              <a:t>Humanitarian</a:t>
            </a:r>
            <a:r>
              <a:rPr lang="fr-CH" baseline="0" dirty="0" smtClean="0"/>
              <a:t> Charter, Protection </a:t>
            </a:r>
            <a:r>
              <a:rPr lang="fr-CH" baseline="0" dirty="0" err="1" smtClean="0"/>
              <a:t>Principles</a:t>
            </a:r>
            <a:r>
              <a:rPr lang="fr-CH" baseline="0" dirty="0" smtClean="0"/>
              <a:t> and the Code of </a:t>
            </a:r>
            <a:r>
              <a:rPr lang="fr-CH" baseline="0" dirty="0" err="1" smtClean="0"/>
              <a:t>Conduct</a:t>
            </a:r>
            <a:r>
              <a:rPr lang="fr-CH" baseline="0" dirty="0" smtClean="0"/>
              <a:t>.</a:t>
            </a:r>
          </a:p>
          <a:p>
            <a:endParaRPr lang="en-AU" b="0"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15</a:t>
            </a:fld>
            <a:endParaRPr lang="en-GB" dirty="0">
              <a:solidFill>
                <a:prstClr val="black"/>
              </a:solidFill>
            </a:endParaRPr>
          </a:p>
        </p:txBody>
      </p:sp>
    </p:spTree>
    <p:extLst>
      <p:ext uri="{BB962C8B-B14F-4D97-AF65-F5344CB8AC3E}">
        <p14:creationId xmlns:p14="http://schemas.microsoft.com/office/powerpoint/2010/main" val="14528092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fr-CH" sz="1200" kern="1200" baseline="0" noProof="0" dirty="0" smtClean="0">
                <a:solidFill>
                  <a:schemeClr val="tx1"/>
                </a:solidFill>
                <a:effectLst/>
                <a:latin typeface="+mn-lt"/>
                <a:ea typeface="+mn-ea"/>
                <a:cs typeface="+mn-cs"/>
              </a:rPr>
              <a:t>All the components of the Sphere </a:t>
            </a:r>
            <a:r>
              <a:rPr lang="fr-CH" sz="1200" kern="1200" baseline="0" noProof="0" dirty="0" err="1" smtClean="0">
                <a:solidFill>
                  <a:schemeClr val="tx1"/>
                </a:solidFill>
                <a:effectLst/>
                <a:latin typeface="+mn-lt"/>
                <a:ea typeface="+mn-ea"/>
                <a:cs typeface="+mn-cs"/>
              </a:rPr>
              <a:t>Handbook</a:t>
            </a:r>
            <a:r>
              <a:rPr lang="fr-CH" sz="1200" kern="1200" baseline="0" noProof="0" dirty="0" smtClean="0">
                <a:solidFill>
                  <a:schemeClr val="tx1"/>
                </a:solidFill>
                <a:effectLst/>
                <a:latin typeface="+mn-lt"/>
                <a:ea typeface="+mn-ea"/>
                <a:cs typeface="+mn-cs"/>
              </a:rPr>
              <a:t> are </a:t>
            </a:r>
            <a:r>
              <a:rPr lang="fr-CH" sz="1200" kern="1200" baseline="0" noProof="0" dirty="0" err="1" smtClean="0">
                <a:solidFill>
                  <a:schemeClr val="tx1"/>
                </a:solidFill>
                <a:effectLst/>
                <a:latin typeface="+mn-lt"/>
                <a:ea typeface="+mn-ea"/>
                <a:cs typeface="+mn-cs"/>
              </a:rPr>
              <a:t>interconnected</a:t>
            </a:r>
            <a:r>
              <a:rPr lang="fr-CH" sz="1200" kern="1200" baseline="0" noProof="0" dirty="0" smtClean="0">
                <a:solidFill>
                  <a:schemeClr val="tx1"/>
                </a:solidFill>
                <a:effectLst/>
                <a:latin typeface="+mn-lt"/>
                <a:ea typeface="+mn-ea"/>
                <a:cs typeface="+mn-cs"/>
              </a:rPr>
              <a:t> and </a:t>
            </a:r>
            <a:r>
              <a:rPr lang="fr-CH" sz="1200" kern="1200" baseline="0" noProof="0" dirty="0" err="1" smtClean="0">
                <a:solidFill>
                  <a:schemeClr val="tx1"/>
                </a:solidFill>
                <a:effectLst/>
                <a:latin typeface="+mn-lt"/>
                <a:ea typeface="+mn-ea"/>
                <a:cs typeface="+mn-cs"/>
              </a:rPr>
              <a:t>should</a:t>
            </a:r>
            <a:r>
              <a:rPr lang="fr-CH" sz="1200" kern="1200" baseline="0" noProof="0" dirty="0" smtClean="0">
                <a:solidFill>
                  <a:schemeClr val="tx1"/>
                </a:solidFill>
                <a:effectLst/>
                <a:latin typeface="+mn-lt"/>
                <a:ea typeface="+mn-ea"/>
                <a:cs typeface="+mn-cs"/>
              </a:rPr>
              <a:t> </a:t>
            </a:r>
            <a:r>
              <a:rPr lang="fr-CH" sz="1200" kern="1200" baseline="0" noProof="0" dirty="0" err="1" smtClean="0">
                <a:solidFill>
                  <a:schemeClr val="tx1"/>
                </a:solidFill>
                <a:effectLst/>
                <a:latin typeface="+mn-lt"/>
                <a:ea typeface="+mn-ea"/>
                <a:cs typeface="+mn-cs"/>
              </a:rPr>
              <a:t>be</a:t>
            </a:r>
            <a:r>
              <a:rPr lang="fr-CH" sz="1200" kern="1200" baseline="0" noProof="0" dirty="0" smtClean="0">
                <a:solidFill>
                  <a:schemeClr val="tx1"/>
                </a:solidFill>
                <a:effectLst/>
                <a:latin typeface="+mn-lt"/>
                <a:ea typeface="+mn-ea"/>
                <a:cs typeface="+mn-cs"/>
              </a:rPr>
              <a:t> </a:t>
            </a:r>
            <a:r>
              <a:rPr lang="fr-CH" sz="1200" kern="1200" baseline="0" noProof="0" dirty="0" err="1" smtClean="0">
                <a:solidFill>
                  <a:schemeClr val="tx1"/>
                </a:solidFill>
                <a:effectLst/>
                <a:latin typeface="+mn-lt"/>
                <a:ea typeface="+mn-ea"/>
                <a:cs typeface="+mn-cs"/>
              </a:rPr>
              <a:t>used</a:t>
            </a:r>
            <a:r>
              <a:rPr lang="fr-CH" sz="1200" kern="1200" baseline="0" noProof="0" dirty="0" smtClean="0">
                <a:solidFill>
                  <a:schemeClr val="tx1"/>
                </a:solidFill>
                <a:effectLst/>
                <a:latin typeface="+mn-lt"/>
                <a:ea typeface="+mn-ea"/>
                <a:cs typeface="+mn-cs"/>
              </a:rPr>
              <a:t> </a:t>
            </a:r>
            <a:r>
              <a:rPr lang="fr-CH" sz="1200" kern="1200" baseline="0" noProof="0" dirty="0" err="1" smtClean="0">
                <a:solidFill>
                  <a:schemeClr val="tx1"/>
                </a:solidFill>
                <a:effectLst/>
                <a:latin typeface="+mn-lt"/>
                <a:ea typeface="+mn-ea"/>
                <a:cs typeface="+mn-cs"/>
              </a:rPr>
              <a:t>jointly</a:t>
            </a:r>
            <a:r>
              <a:rPr lang="fr-CH" sz="1200" kern="1200" baseline="0" noProof="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16</a:t>
            </a:fld>
            <a:endParaRPr lang="en-GB" dirty="0">
              <a:solidFill>
                <a:prstClr val="black"/>
              </a:solidFill>
            </a:endParaRPr>
          </a:p>
        </p:txBody>
      </p:sp>
    </p:spTree>
    <p:extLst>
      <p:ext uri="{BB962C8B-B14F-4D97-AF65-F5344CB8AC3E}">
        <p14:creationId xmlns:p14="http://schemas.microsoft.com/office/powerpoint/2010/main" val="30154977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b="0" dirty="0" smtClean="0"/>
              <a:t>The Humanitarian Charter is</a:t>
            </a:r>
            <a:r>
              <a:rPr lang="en-AU" b="0" baseline="0" dirty="0" smtClean="0"/>
              <a:t> core and reminds us </a:t>
            </a:r>
            <a:r>
              <a:rPr lang="en-AU" b="1" i="1" baseline="0" dirty="0" smtClean="0"/>
              <a:t>why </a:t>
            </a:r>
            <a:r>
              <a:rPr lang="en-AU" b="0" i="0" baseline="0" dirty="0" smtClean="0"/>
              <a:t>we do the work we do (‘the humanitarian imperative’, “humanity”, and people right to life with dignity, right to assistance and right to protection and security). The other chapters of the Handbook put into practice the principles and rights mentioned in the Humanitarian Charter. </a:t>
            </a:r>
          </a:p>
          <a:p>
            <a:pPr marL="0" indent="0">
              <a:buFont typeface="Arial" panose="020B0604020202020204" pitchFamily="34" charset="0"/>
              <a:buNone/>
            </a:pPr>
            <a:endParaRPr lang="en-AU" b="0" i="0" baseline="0" dirty="0" smtClean="0"/>
          </a:p>
          <a:p>
            <a:pPr marL="171450" indent="-171450">
              <a:buFont typeface="Arial" panose="020B0604020202020204" pitchFamily="34" charset="0"/>
              <a:buChar char="•"/>
            </a:pPr>
            <a:r>
              <a:rPr lang="en-AU" b="0" i="0" baseline="0" dirty="0" smtClean="0"/>
              <a:t>The four Protection Principles guide all humanitarian agencies to help protect the affected population and ensure respect for their rights.</a:t>
            </a:r>
          </a:p>
          <a:p>
            <a:pPr marL="171450" indent="-171450">
              <a:buFont typeface="Arial" panose="020B0604020202020204" pitchFamily="34" charset="0"/>
              <a:buChar char="•"/>
            </a:pPr>
            <a:endParaRPr lang="en-AU" b="0" i="0" baseline="0" dirty="0" smtClean="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b="0" i="0" baseline="0" dirty="0" smtClean="0"/>
              <a:t>The four technical chapters describe </a:t>
            </a:r>
            <a:r>
              <a:rPr lang="en-AU" b="1" i="1" baseline="0" dirty="0" smtClean="0"/>
              <a:t>what</a:t>
            </a:r>
            <a:r>
              <a:rPr lang="en-AU" b="0" i="0" baseline="0" dirty="0" smtClean="0"/>
              <a:t> we should do to deliver quality and accountable humanitarian response. They provide the minimum levels to be attained in humanitarian response in the life-saving sectors of water supply, sanitation and hygiene promotion; food security and nutrition; shelter, settlement and non-food items; and health action. </a:t>
            </a:r>
          </a:p>
          <a:p>
            <a:pPr marL="171450" indent="-171450">
              <a:buFont typeface="Arial" panose="020B0604020202020204" pitchFamily="34" charset="0"/>
              <a:buChar char="•"/>
            </a:pPr>
            <a:endParaRPr lang="en-AU" b="0" i="0" baseline="0" dirty="0" smtClean="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b="0" i="0" baseline="0" dirty="0" smtClean="0"/>
              <a:t>The Handbook now also incorporates the Core Humanitarian Standard (replacing Sphere Handbook 2011 Core Standards’ Chapter). The Core Humanitarian Standard mainly provides the</a:t>
            </a:r>
            <a:r>
              <a:rPr lang="en-AU" b="1" i="0" baseline="0" dirty="0" smtClean="0"/>
              <a:t> </a:t>
            </a:r>
            <a:r>
              <a:rPr lang="en-AU" b="1" i="1" baseline="0" dirty="0" smtClean="0"/>
              <a:t>how</a:t>
            </a:r>
            <a:r>
              <a:rPr lang="en-AU" b="1" i="0" baseline="0" dirty="0" smtClean="0"/>
              <a:t> </a:t>
            </a:r>
            <a:r>
              <a:rPr lang="en-AU" b="0" i="0" baseline="0" dirty="0" smtClean="0"/>
              <a:t>– the processes and approaches that are essential in delivering a principled, accountable and high-quality humanitarian action.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AU" b="0" i="0" baseline="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AU" b="0" baseline="0" dirty="0" smtClean="0"/>
              <a:t>The CHS should </a:t>
            </a:r>
            <a:r>
              <a:rPr lang="en-AU" b="0" i="0" baseline="0" dirty="0" smtClean="0"/>
              <a:t>be linked and used in conjunction with these other chapters of the Sphere Handbook to ensure a holistic, evidence-based and effective response. The CHS is founded on the right to life with dignity, right to protection and security and right to humanitarian assistance that are spelled out in the Humanitarian Charter. The CHS, together with the Protection Principles, should underpin all humanitarian activity and must be used in conjunction with the technical chapters.</a:t>
            </a:r>
          </a:p>
          <a:p>
            <a:pPr marL="0" indent="0">
              <a:buFont typeface="Arial" panose="020B0604020202020204" pitchFamily="34" charset="0"/>
              <a:buNone/>
            </a:pPr>
            <a:endParaRPr lang="en-AU" b="0" i="0" baseline="0" dirty="0" smtClean="0"/>
          </a:p>
          <a:p>
            <a:pPr marL="1714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The cross-cutting themes: the Sphere Handbook also promotes 8 cross-cutting themes: (1) Children; (2) Older people; (3) Persons with disabilities; (4) Gender; (5) Psychosocial support; (6) HIV and AIDS; (7) Environment; and (8) Disaster risk reduction. The key message of the Sphere Handbook in this respect is that all humanitarian agencies should mainstream these 8 cross-cutting themes throughout their programme cycle.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AU" b="0" i="0"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GB" sz="16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17</a:t>
            </a:fld>
            <a:endParaRPr lang="en-GB" dirty="0">
              <a:solidFill>
                <a:prstClr val="black"/>
              </a:solidFill>
            </a:endParaRPr>
          </a:p>
        </p:txBody>
      </p:sp>
    </p:spTree>
    <p:extLst>
      <p:ext uri="{BB962C8B-B14F-4D97-AF65-F5344CB8AC3E}">
        <p14:creationId xmlns:p14="http://schemas.microsoft.com/office/powerpoint/2010/main" val="32146003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fr-CH" dirty="0" smtClean="0"/>
              <a:t>In </a:t>
            </a:r>
            <a:r>
              <a:rPr lang="fr-CH" dirty="0" err="1" smtClean="0"/>
              <a:t>order</a:t>
            </a:r>
            <a:r>
              <a:rPr lang="fr-CH" dirty="0" smtClean="0"/>
              <a:t> to </a:t>
            </a:r>
            <a:r>
              <a:rPr lang="fr-CH" dirty="0" err="1" smtClean="0"/>
              <a:t>implement</a:t>
            </a:r>
            <a:r>
              <a:rPr lang="fr-CH" dirty="0" smtClean="0"/>
              <a:t> the </a:t>
            </a:r>
            <a:r>
              <a:rPr lang="fr-CH" dirty="0" err="1" smtClean="0"/>
              <a:t>Handbook</a:t>
            </a:r>
            <a:r>
              <a:rPr lang="fr-CH" dirty="0" smtClean="0"/>
              <a:t> </a:t>
            </a:r>
            <a:r>
              <a:rPr lang="fr-CH" dirty="0" err="1" smtClean="0"/>
              <a:t>well</a:t>
            </a:r>
            <a:r>
              <a:rPr lang="fr-CH" dirty="0" smtClean="0"/>
              <a:t>,</a:t>
            </a:r>
            <a:r>
              <a:rPr lang="fr-CH" baseline="0" dirty="0" smtClean="0"/>
              <a:t> </a:t>
            </a:r>
            <a:r>
              <a:rPr lang="fr-CH" baseline="0" dirty="0" err="1" smtClean="0"/>
              <a:t>it</a:t>
            </a:r>
            <a:r>
              <a:rPr lang="fr-CH" baseline="0" dirty="0" smtClean="0"/>
              <a:t> </a:t>
            </a:r>
            <a:r>
              <a:rPr lang="fr-CH" baseline="0" dirty="0" err="1" smtClean="0"/>
              <a:t>is</a:t>
            </a:r>
            <a:r>
              <a:rPr lang="fr-CH" baseline="0" dirty="0" smtClean="0"/>
              <a:t> important to </a:t>
            </a:r>
            <a:r>
              <a:rPr lang="fr-CH" baseline="0" dirty="0" err="1" smtClean="0"/>
              <a:t>understand</a:t>
            </a:r>
            <a:r>
              <a:rPr lang="fr-CH" baseline="0" dirty="0" smtClean="0"/>
              <a:t> </a:t>
            </a:r>
            <a:r>
              <a:rPr lang="fr-CH" baseline="0" dirty="0" err="1" smtClean="0"/>
              <a:t>well</a:t>
            </a:r>
            <a:r>
              <a:rPr lang="fr-CH" baseline="0" dirty="0" smtClean="0"/>
              <a:t> the structure of the Sphere minimum standard,</a:t>
            </a:r>
          </a:p>
          <a:p>
            <a:pPr marL="0" indent="0">
              <a:buFont typeface="Arial" panose="020B0604020202020204" pitchFamily="34" charset="0"/>
              <a:buNone/>
            </a:pPr>
            <a:endParaRPr lang="en-GB" dirty="0" smtClean="0"/>
          </a:p>
          <a:p>
            <a:pPr marL="171450" indent="-171450">
              <a:buFont typeface="Arial" panose="020B0604020202020204" pitchFamily="34" charset="0"/>
              <a:buChar char="•"/>
            </a:pPr>
            <a:r>
              <a:rPr lang="en-GB" dirty="0" smtClean="0"/>
              <a:t>Sphere minimum standards are all qualitative in nature and specify the minimum levels to be attained in humanitarian response. Their scope is universal and applicable in any disaster situation. They are, therefore, formulated in general terms.</a:t>
            </a:r>
          </a:p>
          <a:p>
            <a:pPr marL="171450" indent="-171450">
              <a:buFont typeface="Arial" panose="020B0604020202020204" pitchFamily="34" charset="0"/>
              <a:buChar char="•"/>
            </a:pPr>
            <a:r>
              <a:rPr lang="fr-CH" dirty="0" err="1" smtClean="0"/>
              <a:t>They</a:t>
            </a:r>
            <a:r>
              <a:rPr lang="fr-CH" dirty="0" smtClean="0"/>
              <a:t> are </a:t>
            </a:r>
            <a:r>
              <a:rPr lang="fr-CH" dirty="0" err="1" smtClean="0"/>
              <a:t>supported</a:t>
            </a:r>
            <a:r>
              <a:rPr lang="fr-CH" dirty="0" smtClean="0"/>
              <a:t> by Key actions,</a:t>
            </a:r>
            <a:r>
              <a:rPr lang="fr-CH" baseline="0" dirty="0" smtClean="0"/>
              <a:t> Key </a:t>
            </a:r>
            <a:r>
              <a:rPr lang="fr-CH" baseline="0" dirty="0" err="1" smtClean="0"/>
              <a:t>indicators</a:t>
            </a:r>
            <a:r>
              <a:rPr lang="fr-CH" baseline="0" dirty="0" smtClean="0"/>
              <a:t> and Guidance notes:</a:t>
            </a:r>
          </a:p>
          <a:p>
            <a:pPr marL="628650" lvl="1" indent="-171450">
              <a:buFont typeface="Arial" panose="020B0604020202020204" pitchFamily="34" charset="0"/>
              <a:buChar char="•"/>
            </a:pPr>
            <a:r>
              <a:rPr lang="en-GB" dirty="0" smtClean="0"/>
              <a:t>The key actions are suggested to attain the minimum standard.</a:t>
            </a:r>
            <a:r>
              <a:rPr lang="en-GB" baseline="0" dirty="0" smtClean="0"/>
              <a:t> </a:t>
            </a:r>
            <a:r>
              <a:rPr lang="en-GB" dirty="0" smtClean="0"/>
              <a:t>Some actions may not be applicable in all contexts, and it is up to the practitioner to select the relevant actions and devise alternative actions that will result in the standard being met.</a:t>
            </a:r>
          </a:p>
          <a:p>
            <a:pPr marL="628650" lvl="1" indent="-171450">
              <a:buFont typeface="Arial" panose="020B0604020202020204" pitchFamily="34" charset="0"/>
              <a:buChar char="•"/>
            </a:pPr>
            <a:r>
              <a:rPr lang="en-GB" dirty="0" smtClean="0"/>
              <a:t>The</a:t>
            </a:r>
            <a:r>
              <a:rPr lang="en-GB" baseline="0" dirty="0" smtClean="0"/>
              <a:t> </a:t>
            </a:r>
            <a:r>
              <a:rPr lang="en-GB" dirty="0" smtClean="0"/>
              <a:t>key indicators serves as ‘signals’ that show whether a standard has been attained. They provide a way of measuring and communicating the processes and results of key actions. The key indicators relate to the minimum standard, not to the key action.</a:t>
            </a:r>
          </a:p>
          <a:p>
            <a:pPr marL="628650" lvl="1" indent="-171450">
              <a:buFont typeface="Arial" panose="020B0604020202020204" pitchFamily="34" charset="0"/>
              <a:buChar char="•"/>
            </a:pPr>
            <a:r>
              <a:rPr lang="en-GB" dirty="0" smtClean="0"/>
              <a:t>The</a:t>
            </a:r>
            <a:r>
              <a:rPr lang="en-GB" baseline="0" dirty="0" smtClean="0"/>
              <a:t> </a:t>
            </a:r>
            <a:r>
              <a:rPr lang="en-GB" dirty="0" smtClean="0"/>
              <a:t>guidance notes include context-specific points to consider when aiming at reaching the key actions and key indicators. They provide guidance on tackling practical difficulties, benchmarks or advice on priority and cross-cutting themes.</a:t>
            </a:r>
            <a:r>
              <a:rPr lang="en-GB" baseline="0" dirty="0" smtClean="0"/>
              <a:t> </a:t>
            </a:r>
            <a:r>
              <a:rPr lang="en-GB" dirty="0" smtClean="0"/>
              <a:t>They may also include critical issues relating to the standards, actions or indicators and describe dilemmas, controversies or gaps in current knowledge. They do not provide guidance as to how to implement a specific activity.</a:t>
            </a: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18</a:t>
            </a:fld>
            <a:endParaRPr lang="en-GB">
              <a:solidFill>
                <a:prstClr val="black"/>
              </a:solidFill>
            </a:endParaRPr>
          </a:p>
        </p:txBody>
      </p:sp>
    </p:spTree>
    <p:extLst>
      <p:ext uri="{BB962C8B-B14F-4D97-AF65-F5344CB8AC3E}">
        <p14:creationId xmlns:p14="http://schemas.microsoft.com/office/powerpoint/2010/main" val="21463755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fr-CH" baseline="0" dirty="0" smtClean="0"/>
              <a:t>The Sphere </a:t>
            </a:r>
            <a:r>
              <a:rPr lang="fr-CH" baseline="0" dirty="0" err="1" smtClean="0"/>
              <a:t>Handbook</a:t>
            </a:r>
            <a:r>
              <a:rPr lang="fr-CH" baseline="0" dirty="0" smtClean="0"/>
              <a:t> </a:t>
            </a:r>
            <a:r>
              <a:rPr lang="fr-CH" baseline="0" dirty="0" err="1" smtClean="0"/>
              <a:t>should</a:t>
            </a:r>
            <a:r>
              <a:rPr lang="fr-CH" baseline="0" dirty="0" smtClean="0"/>
              <a:t> </a:t>
            </a:r>
            <a:r>
              <a:rPr lang="fr-CH" baseline="0" dirty="0" err="1" smtClean="0"/>
              <a:t>always</a:t>
            </a:r>
            <a:r>
              <a:rPr lang="fr-CH" baseline="0" dirty="0" smtClean="0"/>
              <a:t> </a:t>
            </a:r>
            <a:r>
              <a:rPr lang="fr-CH" baseline="0" dirty="0" err="1" smtClean="0"/>
              <a:t>be</a:t>
            </a:r>
            <a:r>
              <a:rPr lang="fr-CH" baseline="0" dirty="0" smtClean="0"/>
              <a:t> </a:t>
            </a:r>
            <a:r>
              <a:rPr lang="fr-CH" baseline="0" dirty="0" err="1" smtClean="0"/>
              <a:t>used</a:t>
            </a:r>
            <a:r>
              <a:rPr lang="fr-CH" baseline="0" dirty="0" smtClean="0"/>
              <a:t> in </a:t>
            </a:r>
            <a:r>
              <a:rPr lang="fr-CH" baseline="0" dirty="0" err="1" smtClean="0"/>
              <a:t>context</a:t>
            </a:r>
            <a:r>
              <a:rPr lang="fr-CH" baseline="0" dirty="0" smtClean="0"/>
              <a: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CH" dirty="0" smtClean="0"/>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fr-CH" dirty="0" err="1" smtClean="0"/>
              <a:t>While</a:t>
            </a:r>
            <a:r>
              <a:rPr lang="fr-CH" dirty="0" smtClean="0"/>
              <a:t> Sphere standards are qualitative</a:t>
            </a:r>
            <a:r>
              <a:rPr lang="fr-CH" baseline="0" dirty="0" smtClean="0"/>
              <a:t> and </a:t>
            </a:r>
            <a:r>
              <a:rPr lang="fr-CH" baseline="0" dirty="0" err="1" smtClean="0"/>
              <a:t>universal</a:t>
            </a:r>
            <a:r>
              <a:rPr lang="fr-CH" baseline="0" dirty="0" smtClean="0"/>
              <a:t>, Sphere </a:t>
            </a:r>
            <a:r>
              <a:rPr lang="fr-CH" baseline="0" dirty="0" err="1" smtClean="0"/>
              <a:t>indicators</a:t>
            </a:r>
            <a:r>
              <a:rPr lang="fr-CH" baseline="0" dirty="0" smtClean="0"/>
              <a:t> and key actions </a:t>
            </a:r>
            <a:r>
              <a:rPr lang="fr-CH" baseline="0" dirty="0" err="1" smtClean="0"/>
              <a:t>can</a:t>
            </a:r>
            <a:r>
              <a:rPr lang="fr-CH" baseline="0" dirty="0" smtClean="0"/>
              <a:t> </a:t>
            </a:r>
            <a:r>
              <a:rPr lang="fr-CH" baseline="0" dirty="0" err="1" smtClean="0"/>
              <a:t>be</a:t>
            </a:r>
            <a:r>
              <a:rPr lang="fr-CH" baseline="0" dirty="0" smtClean="0"/>
              <a:t> </a:t>
            </a:r>
            <a:r>
              <a:rPr lang="fr-CH" baseline="0" dirty="0" err="1" smtClean="0"/>
              <a:t>adapted</a:t>
            </a:r>
            <a:r>
              <a:rPr lang="fr-CH" baseline="0" dirty="0" smtClean="0"/>
              <a:t> to the </a:t>
            </a:r>
            <a:r>
              <a:rPr lang="fr-CH" baseline="0" dirty="0" err="1" smtClean="0"/>
              <a:t>context</a:t>
            </a:r>
            <a:r>
              <a:rPr lang="fr-CH" baseline="0" dirty="0" smtClean="0"/>
              <a:t> </a:t>
            </a:r>
            <a:r>
              <a:rPr lang="fr-CH" baseline="0" dirty="0" err="1" smtClean="0"/>
              <a:t>with</a:t>
            </a:r>
            <a:r>
              <a:rPr lang="fr-CH" baseline="0" dirty="0" smtClean="0"/>
              <a:t> the help of the guidance notes.</a:t>
            </a:r>
          </a:p>
          <a:p>
            <a:pPr marL="0" lvl="0" indent="0">
              <a:buFont typeface="Arial" panose="020B0604020202020204" pitchFamily="34" charset="0"/>
              <a:buNone/>
            </a:pPr>
            <a:endParaRPr lang="fr-CH" baseline="0" dirty="0" smtClean="0"/>
          </a:p>
          <a:p>
            <a:pPr marL="0" lvl="0" indent="0">
              <a:buFont typeface="Arial" panose="020B0604020202020204" pitchFamily="34" charset="0"/>
              <a:buNone/>
            </a:pPr>
            <a:endParaRPr lang="fr-CH" baseline="0" dirty="0" smtClean="0"/>
          </a:p>
          <a:p>
            <a:endParaRPr lang="fr-CH" dirty="0" smtClean="0"/>
          </a:p>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19</a:t>
            </a:fld>
            <a:endParaRPr lang="en-GB" dirty="0">
              <a:solidFill>
                <a:prstClr val="black"/>
              </a:solidFill>
            </a:endParaRPr>
          </a:p>
        </p:txBody>
      </p:sp>
    </p:spTree>
    <p:extLst>
      <p:ext uri="{BB962C8B-B14F-4D97-AF65-F5344CB8AC3E}">
        <p14:creationId xmlns:p14="http://schemas.microsoft.com/office/powerpoint/2010/main" val="3214781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7D2CA1-D120-9748-B6F6-7C32249A9953}" type="slidenum">
              <a:rPr lang="en-GB" smtClean="0"/>
              <a:t>2</a:t>
            </a:fld>
            <a:endParaRPr lang="en-GB" dirty="0"/>
          </a:p>
        </p:txBody>
      </p:sp>
    </p:spTree>
    <p:extLst>
      <p:ext uri="{BB962C8B-B14F-4D97-AF65-F5344CB8AC3E}">
        <p14:creationId xmlns:p14="http://schemas.microsoft.com/office/powerpoint/2010/main" val="32585200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1" dirty="0" err="1" smtClean="0"/>
              <a:t>Conforming</a:t>
            </a:r>
            <a:r>
              <a:rPr lang="fr-CH" b="1" dirty="0" smtClean="0"/>
              <a:t> to Sphere </a:t>
            </a:r>
            <a:r>
              <a:rPr lang="fr-CH" b="1" dirty="0" err="1" smtClean="0"/>
              <a:t>does</a:t>
            </a:r>
            <a:r>
              <a:rPr lang="fr-CH" b="1" dirty="0" smtClean="0"/>
              <a:t> not meeting all the standards and </a:t>
            </a:r>
            <a:r>
              <a:rPr lang="fr-CH" b="1" dirty="0" err="1" smtClean="0"/>
              <a:t>indicators</a:t>
            </a:r>
            <a:r>
              <a:rPr lang="fr-CH" b="1" dirty="0" smtClean="0"/>
              <a:t>. In cases </a:t>
            </a:r>
            <a:r>
              <a:rPr lang="fr-CH" b="1" dirty="0" err="1" smtClean="0"/>
              <a:t>where</a:t>
            </a:r>
            <a:r>
              <a:rPr lang="fr-CH" b="1" dirty="0" smtClean="0"/>
              <a:t> standards</a:t>
            </a:r>
            <a:r>
              <a:rPr lang="fr-CH" b="1" baseline="0" dirty="0" smtClean="0"/>
              <a:t> </a:t>
            </a:r>
            <a:r>
              <a:rPr lang="fr-CH" b="1" baseline="0" dirty="0" err="1" smtClean="0"/>
              <a:t>cannot</a:t>
            </a:r>
            <a:r>
              <a:rPr lang="fr-CH" b="1" baseline="0" dirty="0" smtClean="0"/>
              <a:t> </a:t>
            </a:r>
            <a:r>
              <a:rPr lang="fr-CH" b="1" baseline="0" dirty="0" err="1" smtClean="0"/>
              <a:t>be</a:t>
            </a:r>
            <a:r>
              <a:rPr lang="fr-CH" b="1" baseline="0" dirty="0" smtClean="0"/>
              <a:t> met, </a:t>
            </a:r>
            <a:r>
              <a:rPr lang="fr-CH" b="1" baseline="0" dirty="0" err="1" smtClean="0"/>
              <a:t>humanitarian</a:t>
            </a:r>
            <a:r>
              <a:rPr lang="fr-CH" b="1" baseline="0" dirty="0" smtClean="0"/>
              <a:t> </a:t>
            </a:r>
            <a:r>
              <a:rPr lang="fr-CH" b="1" baseline="0" dirty="0" err="1" smtClean="0"/>
              <a:t>agencies</a:t>
            </a:r>
            <a:r>
              <a:rPr lang="fr-CH" b="1" baseline="0" dirty="0" smtClean="0"/>
              <a:t> </a:t>
            </a:r>
            <a:r>
              <a:rPr lang="fr-CH" b="1" baseline="0" dirty="0" err="1" smtClean="0"/>
              <a:t>should</a:t>
            </a:r>
            <a:r>
              <a:rPr lang="fr-CH" baseline="0" dirty="0" smtClean="0"/>
              <a:t>:</a:t>
            </a:r>
          </a:p>
          <a:p>
            <a:pPr marL="171450" indent="-171450">
              <a:buFontTx/>
              <a:buChar char="-"/>
            </a:pPr>
            <a:r>
              <a:rPr lang="fr-CH" baseline="0" dirty="0" err="1" smtClean="0"/>
              <a:t>Describe</a:t>
            </a:r>
            <a:r>
              <a:rPr lang="fr-CH" baseline="0" dirty="0" smtClean="0"/>
              <a:t> in </a:t>
            </a:r>
            <a:r>
              <a:rPr lang="fr-CH" baseline="0" dirty="0" err="1" smtClean="0"/>
              <a:t>their</a:t>
            </a:r>
            <a:r>
              <a:rPr lang="fr-CH" baseline="0" dirty="0" smtClean="0"/>
              <a:t> reports the gap </a:t>
            </a:r>
            <a:r>
              <a:rPr lang="fr-CH" baseline="0" dirty="0" err="1" smtClean="0"/>
              <a:t>between</a:t>
            </a:r>
            <a:r>
              <a:rPr lang="fr-CH" baseline="0" dirty="0" smtClean="0"/>
              <a:t> the relevant Sphere standards and </a:t>
            </a:r>
            <a:r>
              <a:rPr lang="fr-CH" baseline="0" dirty="0" err="1" smtClean="0"/>
              <a:t>those</a:t>
            </a:r>
            <a:r>
              <a:rPr lang="fr-CH" baseline="0" dirty="0" smtClean="0"/>
              <a:t> </a:t>
            </a:r>
            <a:r>
              <a:rPr lang="fr-CH" baseline="0" dirty="0" err="1" smtClean="0"/>
              <a:t>reached</a:t>
            </a:r>
            <a:r>
              <a:rPr lang="fr-CH" baseline="0" dirty="0" smtClean="0"/>
              <a:t> in practice</a:t>
            </a:r>
          </a:p>
          <a:p>
            <a:pPr marL="171450" indent="-171450">
              <a:buFontTx/>
              <a:buChar char="-"/>
            </a:pPr>
            <a:r>
              <a:rPr lang="fr-CH" baseline="0" dirty="0" err="1" smtClean="0"/>
              <a:t>Explain</a:t>
            </a:r>
            <a:r>
              <a:rPr lang="fr-CH" baseline="0" dirty="0" smtClean="0"/>
              <a:t> the </a:t>
            </a:r>
            <a:r>
              <a:rPr lang="fr-CH" baseline="0" dirty="0" err="1" smtClean="0"/>
              <a:t>reasons</a:t>
            </a:r>
            <a:r>
              <a:rPr lang="fr-CH" baseline="0" dirty="0" smtClean="0"/>
              <a:t> for </a:t>
            </a:r>
            <a:r>
              <a:rPr lang="fr-CH" baseline="0" dirty="0" err="1" smtClean="0"/>
              <a:t>this</a:t>
            </a:r>
            <a:r>
              <a:rPr lang="fr-CH" baseline="0" dirty="0" smtClean="0"/>
              <a:t> and </a:t>
            </a:r>
            <a:r>
              <a:rPr lang="fr-CH" baseline="0" dirty="0" err="1" smtClean="0"/>
              <a:t>what</a:t>
            </a:r>
            <a:r>
              <a:rPr lang="fr-CH" baseline="0" dirty="0" smtClean="0"/>
              <a:t> </a:t>
            </a:r>
            <a:r>
              <a:rPr lang="fr-CH" baseline="0" dirty="0" err="1" smtClean="0"/>
              <a:t>needs</a:t>
            </a:r>
            <a:r>
              <a:rPr lang="fr-CH" baseline="0" dirty="0" smtClean="0"/>
              <a:t> to </a:t>
            </a:r>
            <a:r>
              <a:rPr lang="fr-CH" baseline="0" dirty="0" err="1" smtClean="0"/>
              <a:t>be</a:t>
            </a:r>
            <a:r>
              <a:rPr lang="fr-CH" baseline="0" dirty="0" smtClean="0"/>
              <a:t> </a:t>
            </a:r>
            <a:r>
              <a:rPr lang="fr-CH" baseline="0" dirty="0" err="1" smtClean="0"/>
              <a:t>changed</a:t>
            </a:r>
            <a:endParaRPr lang="fr-CH" baseline="0" dirty="0" smtClean="0"/>
          </a:p>
          <a:p>
            <a:pPr marL="171450" indent="-171450">
              <a:buFontTx/>
              <a:buChar char="-"/>
            </a:pPr>
            <a:r>
              <a:rPr lang="fr-CH" baseline="0" dirty="0" err="1" smtClean="0"/>
              <a:t>Assess</a:t>
            </a:r>
            <a:r>
              <a:rPr lang="fr-CH" baseline="0" dirty="0" smtClean="0"/>
              <a:t> the </a:t>
            </a:r>
            <a:r>
              <a:rPr lang="fr-CH" baseline="0" dirty="0" err="1" smtClean="0"/>
              <a:t>negative</a:t>
            </a:r>
            <a:r>
              <a:rPr lang="fr-CH" baseline="0" dirty="0" smtClean="0"/>
              <a:t> implications for the </a:t>
            </a:r>
            <a:r>
              <a:rPr lang="fr-CH" baseline="0" dirty="0" err="1" smtClean="0"/>
              <a:t>affected</a:t>
            </a:r>
            <a:r>
              <a:rPr lang="fr-CH" baseline="0" dirty="0" smtClean="0"/>
              <a:t> population</a:t>
            </a:r>
          </a:p>
          <a:p>
            <a:pPr marL="171450" indent="-171450">
              <a:buFontTx/>
              <a:buChar char="-"/>
            </a:pPr>
            <a:r>
              <a:rPr lang="fr-CH" baseline="0" dirty="0" err="1" smtClean="0"/>
              <a:t>Take</a:t>
            </a:r>
            <a:r>
              <a:rPr lang="fr-CH" baseline="0" dirty="0" smtClean="0"/>
              <a:t> </a:t>
            </a:r>
            <a:r>
              <a:rPr lang="fr-CH" baseline="0" dirty="0" err="1" smtClean="0"/>
              <a:t>appropriate</a:t>
            </a:r>
            <a:r>
              <a:rPr lang="fr-CH" baseline="0" dirty="0" smtClean="0"/>
              <a:t> </a:t>
            </a:r>
            <a:r>
              <a:rPr lang="fr-CH" baseline="0" dirty="0" err="1" smtClean="0"/>
              <a:t>mitigating</a:t>
            </a:r>
            <a:r>
              <a:rPr lang="fr-CH" baseline="0" dirty="0" smtClean="0"/>
              <a:t> actions to minimise the </a:t>
            </a:r>
            <a:r>
              <a:rPr lang="fr-CH" baseline="0" dirty="0" err="1" smtClean="0"/>
              <a:t>harm</a:t>
            </a:r>
            <a:r>
              <a:rPr lang="fr-CH" baseline="0" dirty="0" smtClean="0"/>
              <a:t> </a:t>
            </a:r>
            <a:r>
              <a:rPr lang="fr-CH" baseline="0" dirty="0" err="1" smtClean="0"/>
              <a:t>caused</a:t>
            </a:r>
            <a:r>
              <a:rPr lang="fr-CH" baseline="0" dirty="0" smtClean="0"/>
              <a:t> by </a:t>
            </a:r>
            <a:r>
              <a:rPr lang="fr-CH" baseline="0" dirty="0" err="1" smtClean="0"/>
              <a:t>these</a:t>
            </a:r>
            <a:r>
              <a:rPr lang="fr-CH" baseline="0" dirty="0" smtClean="0"/>
              <a:t> implications</a:t>
            </a:r>
          </a:p>
          <a:p>
            <a:pPr marL="171450" indent="-171450">
              <a:buFontTx/>
              <a:buChar char="-"/>
            </a:pPr>
            <a:endParaRPr lang="fr-CH" baseline="0" dirty="0" smtClean="0"/>
          </a:p>
          <a:p>
            <a:pPr marL="0" indent="0">
              <a:buFontTx/>
              <a:buNone/>
            </a:pPr>
            <a:r>
              <a:rPr lang="fr-CH" b="1" baseline="0" dirty="0" smtClean="0"/>
              <a:t>By </a:t>
            </a:r>
            <a:r>
              <a:rPr lang="fr-CH" b="1" baseline="0" dirty="0" err="1" smtClean="0"/>
              <a:t>committing</a:t>
            </a:r>
            <a:r>
              <a:rPr lang="fr-CH" b="1" baseline="0" dirty="0" smtClean="0"/>
              <a:t> to </a:t>
            </a:r>
            <a:r>
              <a:rPr lang="fr-CH" b="1" baseline="0" dirty="0" err="1" smtClean="0"/>
              <a:t>these</a:t>
            </a:r>
            <a:r>
              <a:rPr lang="fr-CH" b="1" baseline="0" dirty="0" smtClean="0"/>
              <a:t> </a:t>
            </a:r>
            <a:r>
              <a:rPr lang="fr-CH" b="1" baseline="0" dirty="0" err="1" smtClean="0"/>
              <a:t>steps</a:t>
            </a:r>
            <a:r>
              <a:rPr lang="fr-CH" b="1" baseline="0" dirty="0" smtClean="0"/>
              <a:t>, </a:t>
            </a:r>
            <a:r>
              <a:rPr lang="fr-CH" b="1" baseline="0" dirty="0" err="1" smtClean="0"/>
              <a:t>agencies</a:t>
            </a:r>
            <a:r>
              <a:rPr lang="fr-CH" b="1" baseline="0" dirty="0" smtClean="0"/>
              <a:t> are </a:t>
            </a:r>
            <a:r>
              <a:rPr lang="fr-CH" b="1" baseline="0" dirty="0" err="1" smtClean="0"/>
              <a:t>conforming</a:t>
            </a:r>
            <a:r>
              <a:rPr lang="fr-CH" b="1" baseline="0" dirty="0" smtClean="0"/>
              <a:t> </a:t>
            </a:r>
            <a:r>
              <a:rPr lang="fr-CH" b="1" baseline="0" dirty="0" err="1" smtClean="0"/>
              <a:t>with</a:t>
            </a:r>
            <a:r>
              <a:rPr lang="fr-CH" b="1" baseline="0" dirty="0" smtClean="0"/>
              <a:t> Sphere </a:t>
            </a:r>
            <a:r>
              <a:rPr lang="fr-CH" b="1" baseline="0" dirty="0" err="1" smtClean="0"/>
              <a:t>even</a:t>
            </a:r>
            <a:r>
              <a:rPr lang="fr-CH" b="1" baseline="0" dirty="0" smtClean="0"/>
              <a:t> </a:t>
            </a:r>
            <a:r>
              <a:rPr lang="fr-CH" b="1" baseline="0" dirty="0" err="1" smtClean="0"/>
              <a:t>they</a:t>
            </a:r>
            <a:r>
              <a:rPr lang="fr-CH" b="1" baseline="0" dirty="0" smtClean="0"/>
              <a:t> </a:t>
            </a:r>
            <a:r>
              <a:rPr lang="fr-CH" b="1" baseline="0" dirty="0" err="1" smtClean="0"/>
              <a:t>cannot</a:t>
            </a:r>
            <a:r>
              <a:rPr lang="fr-CH" b="1" baseline="0" dirty="0" smtClean="0"/>
              <a:t> </a:t>
            </a:r>
            <a:r>
              <a:rPr lang="fr-CH" b="1" baseline="0" dirty="0" err="1" smtClean="0"/>
              <a:t>meet</a:t>
            </a:r>
            <a:r>
              <a:rPr lang="fr-CH" b="1" baseline="0" dirty="0" smtClean="0"/>
              <a:t> </a:t>
            </a:r>
            <a:r>
              <a:rPr lang="fr-CH" b="1" baseline="0" dirty="0" err="1" smtClean="0"/>
              <a:t>its</a:t>
            </a:r>
            <a:r>
              <a:rPr lang="fr-CH" b="1" baseline="0" dirty="0" smtClean="0"/>
              <a:t> standards.</a:t>
            </a:r>
            <a:endParaRPr lang="en-GB" b="1" dirty="0"/>
          </a:p>
        </p:txBody>
      </p:sp>
      <p:sp>
        <p:nvSpPr>
          <p:cNvPr id="4" name="Slide Number Placeholder 3"/>
          <p:cNvSpPr>
            <a:spLocks noGrp="1"/>
          </p:cNvSpPr>
          <p:nvPr>
            <p:ph type="sldNum" sz="quarter" idx="10"/>
          </p:nvPr>
        </p:nvSpPr>
        <p:spPr/>
        <p:txBody>
          <a:bodyPr/>
          <a:lstStyle/>
          <a:p>
            <a:fld id="{CB7D2CA1-D120-9748-B6F6-7C32249A9953}" type="slidenum">
              <a:rPr lang="en-GB" smtClean="0"/>
              <a:t>20</a:t>
            </a:fld>
            <a:endParaRPr lang="en-GB" dirty="0"/>
          </a:p>
        </p:txBody>
      </p:sp>
    </p:spTree>
    <p:extLst>
      <p:ext uri="{BB962C8B-B14F-4D97-AF65-F5344CB8AC3E}">
        <p14:creationId xmlns:p14="http://schemas.microsoft.com/office/powerpoint/2010/main" val="14452665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noProof="0" dirty="0" smtClean="0"/>
              <a:t>Sphere</a:t>
            </a:r>
            <a:r>
              <a:rPr lang="en-GB" baseline="0" noProof="0" dirty="0" smtClean="0"/>
              <a:t> </a:t>
            </a:r>
            <a:r>
              <a:rPr lang="en-GB" noProof="0" dirty="0" smtClean="0"/>
              <a:t>technical minimum standards should always be used in conjunction with the Humanitarian Charter, the Protection Principles and the Core Humanitarian</a:t>
            </a:r>
            <a:r>
              <a:rPr lang="en-GB" baseline="0" noProof="0" dirty="0" smtClean="0"/>
              <a:t> </a:t>
            </a:r>
            <a:r>
              <a:rPr lang="en-GB" noProof="0" dirty="0" smtClean="0"/>
              <a:t>Standard.</a:t>
            </a: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21</a:t>
            </a:fld>
            <a:endParaRPr lang="en-GB" dirty="0">
              <a:solidFill>
                <a:prstClr val="black"/>
              </a:solidFill>
            </a:endParaRPr>
          </a:p>
        </p:txBody>
      </p:sp>
    </p:spTree>
    <p:extLst>
      <p:ext uri="{BB962C8B-B14F-4D97-AF65-F5344CB8AC3E}">
        <p14:creationId xmlns:p14="http://schemas.microsoft.com/office/powerpoint/2010/main" val="10504401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9"/>
          <p:cNvSpPr>
            <a:spLocks noGrp="1" noChangeArrowheads="1"/>
          </p:cNvSpPr>
          <p:nvPr>
            <p:ph type="sldNum" sz="quarter"/>
          </p:nvPr>
        </p:nvSpPr>
        <p:spPr>
          <a:noFill/>
        </p:spPr>
        <p:txBody>
          <a:bodyPr/>
          <a:lstStyle>
            <a:lvl1pPr>
              <a:tabLst>
                <a:tab pos="723900" algn="l"/>
                <a:tab pos="1447800" algn="l"/>
                <a:tab pos="2171700" algn="l"/>
                <a:tab pos="2895600" algn="l"/>
              </a:tabLst>
              <a:defRPr sz="2400">
                <a:solidFill>
                  <a:schemeClr val="bg1"/>
                </a:solidFill>
                <a:latin typeface="Lucida Sans" panose="020B0602030504020204" pitchFamily="34" charset="0"/>
                <a:ea typeface="SimSun" panose="02010600030101010101" pitchFamily="2" charset="-122"/>
              </a:defRPr>
            </a:lvl1pPr>
            <a:lvl2pPr>
              <a:tabLst>
                <a:tab pos="723900" algn="l"/>
                <a:tab pos="1447800" algn="l"/>
                <a:tab pos="2171700" algn="l"/>
                <a:tab pos="2895600" algn="l"/>
              </a:tabLst>
              <a:defRPr sz="2400">
                <a:solidFill>
                  <a:schemeClr val="bg1"/>
                </a:solidFill>
                <a:latin typeface="Lucida Sans" panose="020B0602030504020204" pitchFamily="34" charset="0"/>
                <a:ea typeface="SimSun" panose="02010600030101010101" pitchFamily="2" charset="-122"/>
              </a:defRPr>
            </a:lvl2pPr>
            <a:lvl3pPr>
              <a:tabLst>
                <a:tab pos="723900" algn="l"/>
                <a:tab pos="1447800" algn="l"/>
                <a:tab pos="2171700" algn="l"/>
                <a:tab pos="2895600" algn="l"/>
              </a:tabLst>
              <a:defRPr sz="2400">
                <a:solidFill>
                  <a:schemeClr val="bg1"/>
                </a:solidFill>
                <a:latin typeface="Lucida Sans" panose="020B0602030504020204" pitchFamily="34" charset="0"/>
                <a:ea typeface="SimSun" panose="02010600030101010101" pitchFamily="2" charset="-122"/>
              </a:defRPr>
            </a:lvl3pPr>
            <a:lvl4pPr>
              <a:tabLst>
                <a:tab pos="723900" algn="l"/>
                <a:tab pos="1447800" algn="l"/>
                <a:tab pos="2171700" algn="l"/>
                <a:tab pos="2895600" algn="l"/>
              </a:tabLst>
              <a:defRPr sz="2400">
                <a:solidFill>
                  <a:schemeClr val="bg1"/>
                </a:solidFill>
                <a:latin typeface="Lucida Sans" panose="020B0602030504020204" pitchFamily="34" charset="0"/>
                <a:ea typeface="SimSun" panose="02010600030101010101" pitchFamily="2" charset="-122"/>
              </a:defRPr>
            </a:lvl4pPr>
            <a:lvl5pPr>
              <a:tabLst>
                <a:tab pos="723900" algn="l"/>
                <a:tab pos="1447800" algn="l"/>
                <a:tab pos="2171700" algn="l"/>
                <a:tab pos="2895600" algn="l"/>
              </a:tabLst>
              <a:defRPr sz="2400">
                <a:solidFill>
                  <a:schemeClr val="bg1"/>
                </a:solidFill>
                <a:latin typeface="Lucida Sans" panose="020B0602030504020204" pitchFamily="34" charset="0"/>
                <a:ea typeface="SimSun" panose="02010600030101010101" pitchFamily="2" charset="-122"/>
              </a:defRPr>
            </a:lvl5pPr>
            <a:lvl6pPr marL="2514600" indent="-228600" defTabSz="457200" eaLnBrk="0" fontAlgn="base" hangingPunct="0">
              <a:spcBef>
                <a:spcPct val="0"/>
              </a:spcBef>
              <a:spcAft>
                <a:spcPct val="0"/>
              </a:spcAft>
              <a:tabLst>
                <a:tab pos="723900" algn="l"/>
                <a:tab pos="1447800" algn="l"/>
                <a:tab pos="2171700" algn="l"/>
                <a:tab pos="2895600" algn="l"/>
              </a:tabLst>
              <a:defRPr sz="2400">
                <a:solidFill>
                  <a:schemeClr val="bg1"/>
                </a:solidFill>
                <a:latin typeface="Lucida Sans" panose="020B0602030504020204" pitchFamily="34" charset="0"/>
                <a:ea typeface="SimSun" panose="02010600030101010101" pitchFamily="2" charset="-122"/>
              </a:defRPr>
            </a:lvl6pPr>
            <a:lvl7pPr marL="2971800" indent="-228600" defTabSz="457200" eaLnBrk="0" fontAlgn="base" hangingPunct="0">
              <a:spcBef>
                <a:spcPct val="0"/>
              </a:spcBef>
              <a:spcAft>
                <a:spcPct val="0"/>
              </a:spcAft>
              <a:tabLst>
                <a:tab pos="723900" algn="l"/>
                <a:tab pos="1447800" algn="l"/>
                <a:tab pos="2171700" algn="l"/>
                <a:tab pos="2895600" algn="l"/>
              </a:tabLst>
              <a:defRPr sz="2400">
                <a:solidFill>
                  <a:schemeClr val="bg1"/>
                </a:solidFill>
                <a:latin typeface="Lucida Sans" panose="020B0602030504020204" pitchFamily="34" charset="0"/>
                <a:ea typeface="SimSun" panose="02010600030101010101" pitchFamily="2" charset="-122"/>
              </a:defRPr>
            </a:lvl7pPr>
            <a:lvl8pPr marL="3429000" indent="-228600" defTabSz="457200" eaLnBrk="0" fontAlgn="base" hangingPunct="0">
              <a:spcBef>
                <a:spcPct val="0"/>
              </a:spcBef>
              <a:spcAft>
                <a:spcPct val="0"/>
              </a:spcAft>
              <a:tabLst>
                <a:tab pos="723900" algn="l"/>
                <a:tab pos="1447800" algn="l"/>
                <a:tab pos="2171700" algn="l"/>
                <a:tab pos="2895600" algn="l"/>
              </a:tabLst>
              <a:defRPr sz="2400">
                <a:solidFill>
                  <a:schemeClr val="bg1"/>
                </a:solidFill>
                <a:latin typeface="Lucida Sans" panose="020B0602030504020204" pitchFamily="34" charset="0"/>
                <a:ea typeface="SimSun" panose="02010600030101010101" pitchFamily="2" charset="-122"/>
              </a:defRPr>
            </a:lvl8pPr>
            <a:lvl9pPr marL="3886200" indent="-228600" defTabSz="457200" eaLnBrk="0" fontAlgn="base" hangingPunct="0">
              <a:spcBef>
                <a:spcPct val="0"/>
              </a:spcBef>
              <a:spcAft>
                <a:spcPct val="0"/>
              </a:spcAft>
              <a:tabLst>
                <a:tab pos="723900" algn="l"/>
                <a:tab pos="1447800" algn="l"/>
                <a:tab pos="2171700" algn="l"/>
                <a:tab pos="2895600" algn="l"/>
              </a:tabLst>
              <a:defRPr sz="2400">
                <a:solidFill>
                  <a:schemeClr val="bg1"/>
                </a:solidFill>
                <a:latin typeface="Lucida Sans" panose="020B0602030504020204" pitchFamily="34" charset="0"/>
                <a:ea typeface="SimSun" panose="02010600030101010101" pitchFamily="2" charset="-122"/>
              </a:defRPr>
            </a:lvl9pPr>
          </a:lstStyle>
          <a:p>
            <a:fld id="{4364F4F8-1146-4D49-B824-0C9D2D538CDF}" type="slidenum">
              <a:rPr lang="en-GB" altLang="en-US" sz="1200" smtClean="0">
                <a:solidFill>
                  <a:srgbClr val="000000"/>
                </a:solidFill>
                <a:latin typeface="Times New Roman" panose="02020603050405020304" pitchFamily="18" charset="0"/>
                <a:ea typeface="MS PGothic" panose="020B0600070205080204" pitchFamily="34" charset="-128"/>
              </a:rPr>
              <a:pPr/>
              <a:t>22</a:t>
            </a:fld>
            <a:endParaRPr lang="en-GB" altLang="en-US" sz="1200" smtClean="0">
              <a:solidFill>
                <a:srgbClr val="000000"/>
              </a:solidFill>
              <a:latin typeface="Times New Roman" panose="02020603050405020304" pitchFamily="18" charset="0"/>
              <a:ea typeface="MS PGothic" panose="020B0600070205080204" pitchFamily="34" charset="-128"/>
            </a:endParaRPr>
          </a:p>
        </p:txBody>
      </p:sp>
      <p:sp>
        <p:nvSpPr>
          <p:cNvPr id="25603" name="Text Box 1"/>
          <p:cNvSpPr txBox="1">
            <a:spLocks noChangeArrowheads="1"/>
          </p:cNvSpPr>
          <p:nvPr/>
        </p:nvSpPr>
        <p:spPr bwMode="auto">
          <a:xfrm>
            <a:off x="3860800" y="9445625"/>
            <a:ext cx="2947988"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9pPr>
          </a:lstStyle>
          <a:p>
            <a:pPr algn="r" fontAlgn="base">
              <a:spcBef>
                <a:spcPct val="0"/>
              </a:spcBef>
              <a:spcAft>
                <a:spcPct val="0"/>
              </a:spcAft>
              <a:buSzPct val="100000"/>
            </a:pPr>
            <a:fld id="{8AA675C6-844F-4534-8DEE-983EA17556C6}" type="slidenum">
              <a:rPr lang="en-GB" altLang="en-US" sz="1200" smtClean="0">
                <a:solidFill>
                  <a:srgbClr val="000000"/>
                </a:solidFill>
                <a:latin typeface="Times New Roman" panose="02020603050405020304" pitchFamily="18" charset="0"/>
                <a:ea typeface="MS PGothic" panose="020B0600070205080204" pitchFamily="34" charset="-128"/>
              </a:rPr>
              <a:pPr algn="r" fontAlgn="base">
                <a:spcBef>
                  <a:spcPct val="0"/>
                </a:spcBef>
                <a:spcAft>
                  <a:spcPct val="0"/>
                </a:spcAft>
                <a:buSzPct val="100000"/>
              </a:pPr>
              <a:t>22</a:t>
            </a:fld>
            <a:endParaRPr lang="en-GB" altLang="en-US" sz="1200" smtClean="0">
              <a:solidFill>
                <a:srgbClr val="000000"/>
              </a:solidFill>
              <a:latin typeface="Times New Roman" panose="02020603050405020304" pitchFamily="18" charset="0"/>
              <a:ea typeface="MS PGothic" panose="020B0600070205080204" pitchFamily="34" charset="-128"/>
            </a:endParaRPr>
          </a:p>
        </p:txBody>
      </p:sp>
      <p:sp>
        <p:nvSpPr>
          <p:cNvPr id="25604" name="Text Box 2"/>
          <p:cNvSpPr txBox="1">
            <a:spLocks noChangeArrowheads="1"/>
          </p:cNvSpPr>
          <p:nvPr/>
        </p:nvSpPr>
        <p:spPr bwMode="auto">
          <a:xfrm>
            <a:off x="3860800" y="9445625"/>
            <a:ext cx="294957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9pPr>
          </a:lstStyle>
          <a:p>
            <a:pPr algn="r" fontAlgn="base">
              <a:spcBef>
                <a:spcPct val="0"/>
              </a:spcBef>
              <a:spcAft>
                <a:spcPct val="0"/>
              </a:spcAft>
              <a:buSzPct val="100000"/>
            </a:pPr>
            <a:fld id="{4DF83CD6-223E-4C4E-BEAF-FC4C3225F4F8}" type="slidenum">
              <a:rPr lang="en-GB" altLang="en-US" sz="1200" smtClean="0">
                <a:solidFill>
                  <a:srgbClr val="000000"/>
                </a:solidFill>
                <a:latin typeface="Times New Roman" panose="02020603050405020304" pitchFamily="18" charset="0"/>
                <a:ea typeface="MS PGothic" panose="020B0600070205080204" pitchFamily="34" charset="-128"/>
              </a:rPr>
              <a:pPr algn="r" fontAlgn="base">
                <a:spcBef>
                  <a:spcPct val="0"/>
                </a:spcBef>
                <a:spcAft>
                  <a:spcPct val="0"/>
                </a:spcAft>
                <a:buSzPct val="100000"/>
              </a:pPr>
              <a:t>22</a:t>
            </a:fld>
            <a:endParaRPr lang="en-GB" altLang="en-US" sz="1200" smtClean="0">
              <a:solidFill>
                <a:srgbClr val="000000"/>
              </a:solidFill>
              <a:latin typeface="Times New Roman" panose="02020603050405020304" pitchFamily="18" charset="0"/>
              <a:ea typeface="MS PGothic" panose="020B0600070205080204" pitchFamily="34" charset="-128"/>
            </a:endParaRPr>
          </a:p>
        </p:txBody>
      </p:sp>
      <p:sp>
        <p:nvSpPr>
          <p:cNvPr id="25605" name="Rectangle 3"/>
          <p:cNvSpPr>
            <a:spLocks noGrp="1" noRot="1" noChangeAspect="1" noChangeArrowheads="1" noTextEdit="1"/>
          </p:cNvSpPr>
          <p:nvPr>
            <p:ph type="sldImg"/>
          </p:nvPr>
        </p:nvSpPr>
        <p:spPr>
          <a:xfrm>
            <a:off x="922338" y="746125"/>
            <a:ext cx="4967287" cy="372745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5606" name="Rectangle 4"/>
          <p:cNvSpPr>
            <a:spLocks noGrp="1" noChangeArrowheads="1"/>
          </p:cNvSpPr>
          <p:nvPr>
            <p:ph type="body" idx="1"/>
          </p:nvPr>
        </p:nvSpPr>
        <p:spPr>
          <a:xfrm>
            <a:off x="908050" y="4722813"/>
            <a:ext cx="4995863" cy="447357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p>
        </p:txBody>
      </p:sp>
      <p:sp>
        <p:nvSpPr>
          <p:cNvPr id="25607" name="Text Box 5"/>
          <p:cNvSpPr txBox="1">
            <a:spLocks noChangeArrowheads="1"/>
          </p:cNvSpPr>
          <p:nvPr/>
        </p:nvSpPr>
        <p:spPr bwMode="auto">
          <a:xfrm>
            <a:off x="3860800" y="9445625"/>
            <a:ext cx="2951163"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9pPr>
          </a:lstStyle>
          <a:p>
            <a:pPr algn="r" fontAlgn="base">
              <a:spcBef>
                <a:spcPct val="0"/>
              </a:spcBef>
              <a:spcAft>
                <a:spcPts val="2163"/>
              </a:spcAft>
              <a:buSzPct val="100000"/>
            </a:pPr>
            <a:fld id="{658EA57E-8EC4-496D-98A0-ED253819B66F}" type="slidenum">
              <a:rPr lang="en-GB" altLang="en-US" sz="1200" smtClean="0">
                <a:solidFill>
                  <a:srgbClr val="013F78"/>
                </a:solidFill>
              </a:rPr>
              <a:pPr algn="r" fontAlgn="base">
                <a:spcBef>
                  <a:spcPct val="0"/>
                </a:spcBef>
                <a:spcAft>
                  <a:spcPts val="2163"/>
                </a:spcAft>
                <a:buSzPct val="100000"/>
              </a:pPr>
              <a:t>22</a:t>
            </a:fld>
            <a:endParaRPr lang="en-GB" altLang="en-US" sz="1200" smtClean="0">
              <a:solidFill>
                <a:srgbClr val="013F78"/>
              </a:solidFill>
            </a:endParaRPr>
          </a:p>
        </p:txBody>
      </p:sp>
    </p:spTree>
    <p:extLst>
      <p:ext uri="{BB962C8B-B14F-4D97-AF65-F5344CB8AC3E}">
        <p14:creationId xmlns:p14="http://schemas.microsoft.com/office/powerpoint/2010/main" val="2601792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fr-CH" sz="1200" kern="1200" dirty="0" err="1" smtClean="0">
                <a:solidFill>
                  <a:schemeClr val="tx1"/>
                </a:solidFill>
                <a:effectLst/>
                <a:latin typeface="+mn-lt"/>
                <a:ea typeface="+mn-ea"/>
                <a:cs typeface="+mn-cs"/>
              </a:rPr>
              <a:t>Ask</a:t>
            </a:r>
            <a:r>
              <a:rPr lang="fr-CH" sz="1200" kern="1200" dirty="0" smtClean="0">
                <a:solidFill>
                  <a:schemeClr val="tx1"/>
                </a:solidFill>
                <a:effectLst/>
                <a:latin typeface="+mn-lt"/>
                <a:ea typeface="+mn-ea"/>
                <a:cs typeface="+mn-cs"/>
              </a:rPr>
              <a:t> participants</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what</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they</a:t>
            </a:r>
            <a:r>
              <a:rPr lang="fr-CH" sz="1200" kern="1200" baseline="0" dirty="0" smtClean="0">
                <a:solidFill>
                  <a:schemeClr val="tx1"/>
                </a:solidFill>
                <a:effectLst/>
                <a:latin typeface="+mn-lt"/>
                <a:ea typeface="+mn-ea"/>
                <a:cs typeface="+mn-cs"/>
              </a:rPr>
              <a:t> know about Sphere. </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fr-CH" sz="1200" kern="1200" baseline="0" dirty="0" err="1" smtClean="0">
                <a:solidFill>
                  <a:schemeClr val="tx1"/>
                </a:solidFill>
                <a:effectLst/>
                <a:latin typeface="+mn-lt"/>
                <a:ea typeface="+mn-ea"/>
                <a:cs typeface="+mn-cs"/>
              </a:rPr>
              <a:t>Then</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highlight</a:t>
            </a:r>
            <a:r>
              <a:rPr lang="fr-CH" sz="1200" kern="1200" baseline="0" dirty="0" smtClean="0">
                <a:solidFill>
                  <a:schemeClr val="tx1"/>
                </a:solidFill>
                <a:effectLst/>
                <a:latin typeface="+mn-lt"/>
                <a:ea typeface="+mn-ea"/>
                <a:cs typeface="+mn-cs"/>
              </a:rPr>
              <a:t> the </a:t>
            </a:r>
            <a:r>
              <a:rPr lang="fr-CH" sz="1200" kern="1200" baseline="0" dirty="0" err="1" smtClean="0">
                <a:solidFill>
                  <a:schemeClr val="tx1"/>
                </a:solidFill>
                <a:effectLst/>
                <a:latin typeface="+mn-lt"/>
                <a:ea typeface="+mn-ea"/>
                <a:cs typeface="+mn-cs"/>
              </a:rPr>
              <a:t>following</a:t>
            </a:r>
            <a:r>
              <a:rPr lang="fr-CH" sz="1200" kern="1200" baseline="0" dirty="0" smtClean="0">
                <a:solidFill>
                  <a:schemeClr val="tx1"/>
                </a:solidFill>
                <a:effectLst/>
                <a:latin typeface="+mn-lt"/>
                <a:ea typeface="+mn-ea"/>
                <a:cs typeface="+mn-cs"/>
              </a:rPr>
              <a:t> points:</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kern="1200" dirty="0" smtClean="0">
              <a:solidFill>
                <a:schemeClr val="tx1"/>
              </a:solidFill>
              <a:effectLst/>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One</a:t>
            </a:r>
            <a:r>
              <a:rPr lang="en-GB" sz="1200" kern="1200" baseline="0" dirty="0" smtClean="0">
                <a:solidFill>
                  <a:schemeClr val="tx1"/>
                </a:solidFill>
                <a:effectLst/>
                <a:latin typeface="+mn-lt"/>
                <a:ea typeface="+mn-ea"/>
                <a:cs typeface="+mn-cs"/>
              </a:rPr>
              <a:t> of the most widely known and used guide in humanitarian response</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smtClean="0"/>
              <a:t>Considered</a:t>
            </a:r>
            <a:r>
              <a:rPr lang="fr-CH" baseline="0" dirty="0" smtClean="0"/>
              <a:t> as a </a:t>
            </a:r>
            <a:r>
              <a:rPr lang="en-GB" baseline="0" noProof="0" dirty="0" smtClean="0"/>
              <a:t>common</a:t>
            </a:r>
            <a:r>
              <a:rPr lang="fr-CH" baseline="0" dirty="0" smtClean="0"/>
              <a:t> </a:t>
            </a:r>
            <a:r>
              <a:rPr lang="en-US" baseline="0" noProof="0" dirty="0" smtClean="0"/>
              <a:t>language</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baseline="0" dirty="0" smtClean="0">
                <a:solidFill>
                  <a:schemeClr val="tx1"/>
                </a:solidFill>
                <a:effectLst/>
                <a:latin typeface="+mn-lt"/>
                <a:ea typeface="+mn-ea"/>
                <a:cs typeface="+mn-cs"/>
              </a:rPr>
              <a:t>Aim: </a:t>
            </a:r>
            <a:r>
              <a:rPr lang="en-GB" sz="1200" kern="1200" dirty="0" smtClean="0">
                <a:solidFill>
                  <a:schemeClr val="tx1"/>
                </a:solidFill>
                <a:effectLst/>
                <a:latin typeface="+mn-lt"/>
                <a:ea typeface="+mn-ea"/>
                <a:cs typeface="+mn-cs"/>
              </a:rPr>
              <a:t>improving professionalism in humanitarian</a:t>
            </a:r>
            <a:r>
              <a:rPr lang="en-GB" sz="1200" kern="1200" baseline="0" dirty="0" smtClean="0">
                <a:solidFill>
                  <a:schemeClr val="tx1"/>
                </a:solidFill>
                <a:effectLst/>
                <a:latin typeface="+mn-lt"/>
                <a:ea typeface="+mn-ea"/>
                <a:cs typeface="+mn-cs"/>
              </a:rPr>
              <a:t> response </a:t>
            </a:r>
            <a:r>
              <a:rPr lang="en-GB" sz="1200" kern="1200" dirty="0" smtClean="0">
                <a:solidFill>
                  <a:schemeClr val="tx1"/>
                </a:solidFill>
                <a:effectLst/>
                <a:latin typeface="+mn-lt"/>
                <a:ea typeface="+mn-ea"/>
                <a:cs typeface="+mn-cs"/>
              </a:rPr>
              <a:t>and accountability towards the affected population we seek to assist.</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Gathers internationally recognised set of common principles and universal minimum standards for</a:t>
            </a:r>
            <a:r>
              <a:rPr lang="en-GB" baseline="0" dirty="0" smtClean="0"/>
              <a:t> WASH, FOOD, SHELTER and HEALTH.</a:t>
            </a:r>
            <a:endParaRPr lang="fr-CH" dirty="0" smtClean="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H" dirty="0" smtClean="0"/>
              <a:t>Its standards</a:t>
            </a:r>
            <a:r>
              <a:rPr lang="fr-CH" baseline="0" dirty="0" smtClean="0"/>
              <a:t> are evidence-based and codify </a:t>
            </a:r>
            <a:r>
              <a:rPr lang="en-GB" altLang="en-US" dirty="0" smtClean="0"/>
              <a:t>best practices in these areas</a:t>
            </a:r>
            <a:endParaRPr lang="en-GB" altLang="en-US" baseline="0" dirty="0" smtClean="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H" dirty="0" err="1" smtClean="0"/>
              <a:t>Developed</a:t>
            </a:r>
            <a:r>
              <a:rPr lang="fr-CH" dirty="0" smtClean="0"/>
              <a:t> </a:t>
            </a:r>
            <a:r>
              <a:rPr lang="fr-CH" dirty="0" err="1" smtClean="0"/>
              <a:t>through</a:t>
            </a:r>
            <a:r>
              <a:rPr lang="fr-CH" dirty="0" smtClean="0"/>
              <a:t> a </a:t>
            </a:r>
            <a:r>
              <a:rPr lang="fr-CH" dirty="0" err="1" smtClean="0"/>
              <a:t>wide</a:t>
            </a:r>
            <a:r>
              <a:rPr lang="fr-CH" dirty="0" smtClean="0"/>
              <a:t> </a:t>
            </a:r>
            <a:r>
              <a:rPr lang="fr-CH" dirty="0" err="1" smtClean="0"/>
              <a:t>process</a:t>
            </a:r>
            <a:r>
              <a:rPr lang="fr-CH" dirty="0" smtClean="0"/>
              <a:t> of consultation: </a:t>
            </a:r>
            <a:r>
              <a:rPr lang="en-GB" sz="1200" kern="1200" dirty="0" smtClean="0">
                <a:solidFill>
                  <a:schemeClr val="tx1"/>
                </a:solidFill>
                <a:effectLst/>
                <a:latin typeface="+mn-lt"/>
                <a:ea typeface="+mn-ea"/>
                <a:cs typeface="+mn-cs"/>
              </a:rPr>
              <a:t>650 experts from some 300 organizations: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The</a:t>
            </a:r>
            <a:r>
              <a:rPr lang="en-GB" sz="1200" kern="1200" baseline="0" dirty="0" smtClean="0">
                <a:solidFill>
                  <a:schemeClr val="tx1"/>
                </a:solidFill>
                <a:effectLst/>
                <a:latin typeface="+mn-lt"/>
                <a:ea typeface="+mn-ea"/>
                <a:cs typeface="+mn-cs"/>
              </a:rPr>
              <a:t> Sphere Handbook not owned by any organisation: it’s a product developed by the humanitarian sector itself to assess and improve </a:t>
            </a:r>
            <a:r>
              <a:rPr lang="en-GB" sz="1200" baseline="0" dirty="0" smtClean="0"/>
              <a:t>their performance and to improve their accountability: one of the most widely accepted set of standards.</a:t>
            </a:r>
            <a:r>
              <a:rPr lang="en-GB" altLang="en-US" dirty="0" smtClean="0"/>
              <a:t> Its current</a:t>
            </a:r>
            <a:r>
              <a:rPr lang="en-GB" altLang="en-US" baseline="0" dirty="0" smtClean="0"/>
              <a:t> edition translated into more than 27 languages, latest one: Thai.</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smtClean="0"/>
              <a:t>I</a:t>
            </a:r>
            <a:r>
              <a:rPr lang="fr-CH" baseline="0" dirty="0" smtClean="0"/>
              <a:t>t </a:t>
            </a:r>
            <a:r>
              <a:rPr lang="fr-CH" baseline="0" dirty="0" err="1" smtClean="0"/>
              <a:t>informs</a:t>
            </a:r>
            <a:r>
              <a:rPr lang="fr-CH" baseline="0" dirty="0" smtClean="0"/>
              <a:t> </a:t>
            </a:r>
            <a:r>
              <a:rPr lang="fr-CH" baseline="0" dirty="0" err="1" smtClean="0"/>
              <a:t>disaster</a:t>
            </a:r>
            <a:r>
              <a:rPr lang="fr-CH" baseline="0" dirty="0" smtClean="0"/>
              <a:t> </a:t>
            </a:r>
            <a:r>
              <a:rPr lang="fr-CH" baseline="0" dirty="0" err="1" smtClean="0"/>
              <a:t>preparedness</a:t>
            </a:r>
            <a:r>
              <a:rPr lang="fr-CH" baseline="0" dirty="0" smtClean="0"/>
              <a:t> and all the phases of </a:t>
            </a:r>
            <a:r>
              <a:rPr lang="fr-CH" baseline="0" dirty="0" err="1" smtClean="0"/>
              <a:t>disaster</a:t>
            </a:r>
            <a:r>
              <a:rPr lang="fr-CH" baseline="0" dirty="0" smtClean="0"/>
              <a:t> </a:t>
            </a:r>
            <a:r>
              <a:rPr lang="fr-CH" baseline="0" dirty="0" err="1" smtClean="0"/>
              <a:t>response</a:t>
            </a:r>
            <a:r>
              <a:rPr lang="fr-CH" baseline="0" dirty="0" smtClean="0"/>
              <a:t> </a:t>
            </a:r>
            <a:r>
              <a:rPr lang="fr-CH" baseline="0" dirty="0" err="1" smtClean="0"/>
              <a:t>from</a:t>
            </a:r>
            <a:r>
              <a:rPr lang="fr-CH" baseline="0" dirty="0" smtClean="0"/>
              <a:t> </a:t>
            </a:r>
            <a:r>
              <a:rPr lang="fr-CH" baseline="0" dirty="0" err="1" smtClean="0"/>
              <a:t>assessment</a:t>
            </a:r>
            <a:r>
              <a:rPr lang="fr-CH" baseline="0" dirty="0" smtClean="0"/>
              <a:t>, design, </a:t>
            </a:r>
            <a:r>
              <a:rPr lang="fr-CH" baseline="0" dirty="0" err="1" smtClean="0"/>
              <a:t>implementation</a:t>
            </a:r>
            <a:r>
              <a:rPr lang="fr-CH" baseline="0" dirty="0" smtClean="0"/>
              <a:t>, monitoring and </a:t>
            </a:r>
            <a:r>
              <a:rPr lang="fr-CH" baseline="0" dirty="0" err="1" smtClean="0"/>
              <a:t>evaluation</a:t>
            </a:r>
            <a:r>
              <a:rPr lang="fr-CH" baseline="0" dirty="0" smtClean="0"/>
              <a:t>. It </a:t>
            </a:r>
            <a:r>
              <a:rPr lang="fr-CH" baseline="0" dirty="0" err="1" smtClean="0"/>
              <a:t>is</a:t>
            </a:r>
            <a:r>
              <a:rPr lang="fr-CH" baseline="0" dirty="0" smtClean="0"/>
              <a:t> </a:t>
            </a:r>
            <a:r>
              <a:rPr lang="fr-CH" baseline="0" dirty="0" err="1" smtClean="0"/>
              <a:t>also</a:t>
            </a:r>
            <a:r>
              <a:rPr lang="fr-CH" baseline="0" dirty="0" smtClean="0"/>
              <a:t> </a:t>
            </a:r>
            <a:r>
              <a:rPr lang="fr-CH" baseline="0" dirty="0" err="1" smtClean="0"/>
              <a:t>used</a:t>
            </a:r>
            <a:r>
              <a:rPr lang="fr-CH" baseline="0" dirty="0" smtClean="0"/>
              <a:t> to support coordination.</a:t>
            </a:r>
            <a:endParaRPr lang="en-GB"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GB" sz="16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3</a:t>
            </a:fld>
            <a:endParaRPr lang="en-GB" dirty="0"/>
          </a:p>
        </p:txBody>
      </p:sp>
    </p:spTree>
    <p:extLst>
      <p:ext uri="{BB962C8B-B14F-4D97-AF65-F5344CB8AC3E}">
        <p14:creationId xmlns:p14="http://schemas.microsoft.com/office/powerpoint/2010/main" val="533076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Is Sphere</a:t>
            </a:r>
            <a:r>
              <a:rPr lang="en-GB" sz="1200" kern="1200" baseline="0" dirty="0" smtClean="0">
                <a:solidFill>
                  <a:schemeClr val="tx1"/>
                </a:solidFill>
                <a:effectLst/>
                <a:latin typeface="+mn-lt"/>
                <a:ea typeface="+mn-ea"/>
                <a:cs typeface="+mn-cs"/>
              </a:rPr>
              <a:t> a </a:t>
            </a:r>
            <a:r>
              <a:rPr lang="en-GB" sz="1200" kern="1200" dirty="0" smtClean="0">
                <a:solidFill>
                  <a:schemeClr val="tx1"/>
                </a:solidFill>
                <a:effectLst/>
                <a:latin typeface="+mn-lt"/>
                <a:ea typeface="+mn-ea"/>
                <a:cs typeface="+mn-cs"/>
              </a:rPr>
              <a:t>strict numerical indicators to be reached in all programmes?</a:t>
            </a:r>
          </a:p>
          <a:p>
            <a:pPr marL="0" marR="0" lvl="1" indent="0" algn="l" defTabSz="457200" rtl="0" eaLnBrk="1" fontAlgn="auto" latinLnBrk="0" hangingPunct="1">
              <a:lnSpc>
                <a:spcPct val="100000"/>
              </a:lnSpc>
              <a:spcBef>
                <a:spcPts val="0"/>
              </a:spcBef>
              <a:spcAft>
                <a:spcPts val="0"/>
              </a:spcAft>
              <a:buClrTx/>
              <a:buSzTx/>
              <a:buFontTx/>
              <a:buNone/>
              <a:tabLst/>
              <a:defRPr/>
            </a:pPr>
            <a:r>
              <a:rPr lang="fr-CH" sz="1200" kern="1200" dirty="0" smtClean="0">
                <a:solidFill>
                  <a:schemeClr val="tx1"/>
                </a:solidFill>
                <a:effectLst/>
                <a:latin typeface="+mn-lt"/>
                <a:ea typeface="+mn-ea"/>
                <a:cs typeface="+mn-cs"/>
              </a:rPr>
              <a:t>Show the first part</a:t>
            </a:r>
            <a:r>
              <a:rPr lang="fr-CH" sz="1200" kern="1200" baseline="0" dirty="0" smtClean="0">
                <a:solidFill>
                  <a:schemeClr val="tx1"/>
                </a:solidFill>
                <a:effectLst/>
                <a:latin typeface="+mn-lt"/>
                <a:ea typeface="+mn-ea"/>
                <a:cs typeface="+mn-cs"/>
              </a:rPr>
              <a:t> of the </a:t>
            </a:r>
            <a:r>
              <a:rPr lang="fr-CH" sz="1200" kern="1200" baseline="0" dirty="0" err="1" smtClean="0">
                <a:solidFill>
                  <a:schemeClr val="tx1"/>
                </a:solidFill>
                <a:effectLst/>
                <a:latin typeface="+mn-lt"/>
                <a:ea typeface="+mn-ea"/>
                <a:cs typeface="+mn-cs"/>
              </a:rPr>
              <a:t>Documentary</a:t>
            </a:r>
            <a:r>
              <a:rPr lang="fr-CH" sz="1200" kern="1200" baseline="0" dirty="0" smtClean="0">
                <a:solidFill>
                  <a:schemeClr val="tx1"/>
                </a:solidFill>
                <a:effectLst/>
                <a:latin typeface="+mn-lt"/>
                <a:ea typeface="+mn-ea"/>
                <a:cs typeface="+mn-cs"/>
              </a:rPr>
              <a:t> on the </a:t>
            </a:r>
            <a:r>
              <a:rPr lang="fr-CH" sz="1200" kern="1200" baseline="0" dirty="0" err="1" smtClean="0">
                <a:solidFill>
                  <a:schemeClr val="tx1"/>
                </a:solidFill>
                <a:effectLst/>
                <a:latin typeface="+mn-lt"/>
                <a:ea typeface="+mn-ea"/>
                <a:cs typeface="+mn-cs"/>
              </a:rPr>
              <a:t>History</a:t>
            </a:r>
            <a:r>
              <a:rPr lang="fr-CH" sz="1200" kern="1200" baseline="0" dirty="0" smtClean="0">
                <a:solidFill>
                  <a:schemeClr val="tx1"/>
                </a:solidFill>
                <a:effectLst/>
                <a:latin typeface="+mn-lt"/>
                <a:ea typeface="+mn-ea"/>
                <a:cs typeface="+mn-cs"/>
              </a:rPr>
              <a:t> of Sphere: </a:t>
            </a:r>
            <a:r>
              <a:rPr lang="fr-CH" sz="1200" kern="1200" baseline="0" dirty="0" err="1" smtClean="0">
                <a:solidFill>
                  <a:schemeClr val="tx1"/>
                </a:solidFill>
                <a:effectLst/>
                <a:latin typeface="+mn-lt"/>
                <a:ea typeface="+mn-ea"/>
                <a:cs typeface="+mn-cs"/>
              </a:rPr>
              <a:t>Mavericks</a:t>
            </a:r>
            <a:r>
              <a:rPr lang="fr-CH" sz="1200" kern="1200" baseline="0" dirty="0" smtClean="0">
                <a:solidFill>
                  <a:schemeClr val="tx1"/>
                </a:solidFill>
                <a:effectLst/>
                <a:latin typeface="+mn-lt"/>
                <a:ea typeface="+mn-ea"/>
                <a:cs typeface="+mn-cs"/>
              </a:rPr>
              <a:t>: https://www.youtube.com/watch?v=mQyBjG4VVec</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1" indent="0" algn="l" defTabSz="457200" rtl="0" eaLnBrk="1" fontAlgn="auto" latinLnBrk="0" hangingPunct="1">
              <a:lnSpc>
                <a:spcPct val="100000"/>
              </a:lnSpc>
              <a:spcBef>
                <a:spcPts val="0"/>
              </a:spcBef>
              <a:spcAft>
                <a:spcPts val="0"/>
              </a:spcAft>
              <a:buClrTx/>
              <a:buSzTx/>
              <a:buFontTx/>
              <a:buNone/>
              <a:tabLst/>
              <a:defRPr/>
            </a:pPr>
            <a:endParaRPr lang="en-GB" sz="16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4</a:t>
            </a:fld>
            <a:endParaRPr lang="en-GB" dirty="0">
              <a:solidFill>
                <a:prstClr val="black"/>
              </a:solidFill>
            </a:endParaRPr>
          </a:p>
        </p:txBody>
      </p:sp>
    </p:spTree>
    <p:extLst>
      <p:ext uri="{BB962C8B-B14F-4D97-AF65-F5344CB8AC3E}">
        <p14:creationId xmlns:p14="http://schemas.microsoft.com/office/powerpoint/2010/main" val="2443705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Show the first part</a:t>
            </a:r>
            <a:r>
              <a:rPr lang="fr-CH" baseline="0" dirty="0" smtClean="0"/>
              <a:t> of the </a:t>
            </a:r>
            <a:r>
              <a:rPr lang="fr-CH" baseline="0" dirty="0" err="1" smtClean="0"/>
              <a:t>documentary</a:t>
            </a:r>
            <a:r>
              <a:rPr lang="fr-CH" baseline="0" dirty="0" smtClean="0"/>
              <a:t> on the </a:t>
            </a:r>
            <a:r>
              <a:rPr lang="fr-CH" baseline="0" dirty="0" err="1" smtClean="0"/>
              <a:t>history</a:t>
            </a:r>
            <a:r>
              <a:rPr lang="fr-CH" baseline="0" dirty="0" smtClean="0"/>
              <a:t> of Sphere, </a:t>
            </a:r>
            <a:r>
              <a:rPr lang="fr-CH" i="1" baseline="0" dirty="0" smtClean="0"/>
              <a:t>the </a:t>
            </a:r>
            <a:r>
              <a:rPr lang="fr-CH" i="1" baseline="0" dirty="0" err="1" smtClean="0"/>
              <a:t>Maverick</a:t>
            </a:r>
            <a:r>
              <a:rPr lang="fr-CH" baseline="0" dirty="0" smtClean="0"/>
              <a:t> : https://www.youtube.com/watch?v=mQyBjG4VVec&amp;list=PLfb1NgQXCWhi2W9Le2E4-nKgZAMaI6V32&amp;index=1</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5</a:t>
            </a:fld>
            <a:endParaRPr lang="en-GB" dirty="0"/>
          </a:p>
        </p:txBody>
      </p:sp>
    </p:spTree>
    <p:extLst>
      <p:ext uri="{BB962C8B-B14F-4D97-AF65-F5344CB8AC3E}">
        <p14:creationId xmlns:p14="http://schemas.microsoft.com/office/powerpoint/2010/main" val="18094742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Sphere is not just a manual for good humanitarian practice; it is first and foremost a statement about the rights of people affected by disasters and the duties of stakeholders involved in humanitarian response.  </a:t>
            </a:r>
          </a:p>
          <a:p>
            <a:pPr marL="0" lvl="0" indent="0">
              <a:buFontTx/>
              <a:buNone/>
            </a:pPr>
            <a:endParaRPr lang="en-GB" sz="1200" kern="1200" dirty="0" smtClean="0">
              <a:solidFill>
                <a:schemeClr val="tx1"/>
              </a:solidFill>
              <a:effectLst/>
              <a:latin typeface="+mn-lt"/>
              <a:ea typeface="+mn-ea"/>
              <a:cs typeface="+mn-cs"/>
            </a:endParaRPr>
          </a:p>
          <a:p>
            <a:pPr marL="0" lvl="0" indent="0">
              <a:buFontTx/>
              <a:buNone/>
            </a:pPr>
            <a:r>
              <a:rPr lang="fr-CH" sz="1200" kern="1200" dirty="0" smtClean="0">
                <a:solidFill>
                  <a:schemeClr val="tx1"/>
                </a:solidFill>
                <a:effectLst/>
                <a:latin typeface="+mn-lt"/>
                <a:ea typeface="+mn-ea"/>
                <a:cs typeface="+mn-cs"/>
              </a:rPr>
              <a:t>The core beliefs also reflect a committment to promote the observance of the principle of humanity (all human beings are born free and equal in dignity) and the humanitarian imperative (every possible step should be taken to alleviate human suffering).</a:t>
            </a: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1871274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noProof="0" dirty="0" smtClean="0"/>
              <a:t>Sphere</a:t>
            </a:r>
            <a:r>
              <a:rPr lang="en-GB" baseline="0" noProof="0" dirty="0" smtClean="0"/>
              <a:t> put the </a:t>
            </a:r>
            <a:r>
              <a:rPr lang="en-GB" noProof="0" dirty="0" smtClean="0"/>
              <a:t>populations affected by disasters at the centre</a:t>
            </a:r>
            <a:r>
              <a:rPr lang="en-GB" baseline="0" noProof="0" dirty="0" smtClean="0"/>
              <a:t> of humanitarian response</a:t>
            </a:r>
            <a:r>
              <a:rPr lang="en-GB" noProof="0" dirty="0" smtClean="0"/>
              <a:t>. </a:t>
            </a:r>
          </a:p>
          <a:p>
            <a:pPr marL="171450" indent="-171450">
              <a:buFont typeface="Arial" panose="020B0604020202020204" pitchFamily="34" charset="0"/>
              <a:buChar char="•"/>
            </a:pPr>
            <a:endParaRPr lang="en-GB" noProof="0" dirty="0" smtClean="0"/>
          </a:p>
          <a:p>
            <a:pPr marL="171450" indent="-171450">
              <a:buFont typeface="Arial" panose="020B0604020202020204" pitchFamily="34" charset="0"/>
              <a:buChar char="•"/>
            </a:pPr>
            <a:r>
              <a:rPr lang="en-GB" noProof="0" dirty="0" smtClean="0"/>
              <a:t>It is a quality-driven project:</a:t>
            </a:r>
            <a:r>
              <a:rPr lang="en-GB" baseline="0" noProof="0" dirty="0" smtClean="0"/>
              <a:t> </a:t>
            </a:r>
            <a:r>
              <a:rPr lang="en-GB" baseline="0" noProof="0" dirty="0" err="1" smtClean="0"/>
              <a:t>i</a:t>
            </a:r>
            <a:r>
              <a:rPr lang="en-GB" dirty="0" smtClean="0"/>
              <a:t>n the humanitarian sector, this means effectiveness (impact), efficiency (timeliness and cost of a response or service) and appropriateness (taking account of needs and context). </a:t>
            </a:r>
          </a:p>
          <a:p>
            <a:pPr>
              <a:spcBef>
                <a:spcPts val="1600"/>
              </a:spcBef>
            </a:pPr>
            <a:r>
              <a:rPr lang="en-GB" dirty="0" smtClean="0"/>
              <a:t>It requires assessments and feedback from stakeholders on what an agency is doing well and how it can learn how to do better. </a:t>
            </a:r>
          </a:p>
          <a:p>
            <a:pPr>
              <a:spcBef>
                <a:spcPts val="1600"/>
              </a:spcBef>
            </a:pPr>
            <a:r>
              <a:rPr lang="en-GB" dirty="0" smtClean="0"/>
              <a:t>It means measuring outcomes against recognised mechanisms and/or standards.</a:t>
            </a:r>
          </a:p>
          <a:p>
            <a:pPr>
              <a:spcBef>
                <a:spcPts val="1600"/>
              </a:spcBef>
            </a:pPr>
            <a:endParaRPr lang="en-GB" dirty="0" smtClean="0"/>
          </a:p>
          <a:p>
            <a:pPr marL="2857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smtClean="0">
                <a:solidFill>
                  <a:schemeClr val="tx1"/>
                </a:solidFill>
                <a:effectLst/>
                <a:latin typeface="+mn-lt"/>
                <a:ea typeface="+mn-ea"/>
                <a:cs typeface="+mn-cs"/>
              </a:rPr>
              <a:t>The Sphere Handbook </a:t>
            </a:r>
            <a:r>
              <a:rPr lang="en-GB" sz="1600" kern="1200" baseline="0" dirty="0" smtClean="0">
                <a:solidFill>
                  <a:schemeClr val="tx1"/>
                </a:solidFill>
                <a:effectLst/>
                <a:latin typeface="+mn-lt"/>
                <a:ea typeface="+mn-ea"/>
                <a:cs typeface="+mn-cs"/>
              </a:rPr>
              <a:t>promotes the rights of those caught up in a crisis.</a:t>
            </a:r>
            <a:endParaRPr lang="fr-CH" sz="1600" kern="1200" dirty="0" smtClean="0">
              <a:solidFill>
                <a:schemeClr val="tx1"/>
              </a:solidFill>
              <a:effectLst/>
              <a:latin typeface="+mn-lt"/>
              <a:ea typeface="+mn-ea"/>
              <a:cs typeface="+mn-cs"/>
            </a:endParaRPr>
          </a:p>
          <a:p>
            <a:pPr marL="0" indent="0">
              <a:buFont typeface="Arial" panose="020B0604020202020204" pitchFamily="34" charset="0"/>
              <a:buNone/>
            </a:pPr>
            <a:endParaRPr lang="en-GB" noProof="0"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t>7</a:t>
            </a:fld>
            <a:endParaRPr lang="en-GB" dirty="0"/>
          </a:p>
        </p:txBody>
      </p:sp>
    </p:spTree>
    <p:extLst>
      <p:ext uri="{BB962C8B-B14F-4D97-AF65-F5344CB8AC3E}">
        <p14:creationId xmlns:p14="http://schemas.microsoft.com/office/powerpoint/2010/main" val="1974565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CH" sz="1200" kern="1200" dirty="0" smtClean="0">
                <a:solidFill>
                  <a:schemeClr val="tx1"/>
                </a:solidFill>
                <a:effectLst/>
                <a:latin typeface="+mn-lt"/>
                <a:ea typeface="+mn-ea"/>
                <a:cs typeface="+mn-cs"/>
              </a:rPr>
              <a:t>EXERCISE WITH</a:t>
            </a:r>
            <a:r>
              <a:rPr lang="fr-CH" sz="1200" kern="1200" baseline="0" dirty="0" smtClean="0">
                <a:solidFill>
                  <a:schemeClr val="tx1"/>
                </a:solidFill>
                <a:effectLst/>
                <a:latin typeface="+mn-lt"/>
                <a:ea typeface="+mn-ea"/>
                <a:cs typeface="+mn-cs"/>
              </a:rPr>
              <a:t> THE HUMANITARIAN CHARTER POSTERS</a:t>
            </a:r>
            <a:r>
              <a:rPr lang="fr-CH" sz="1200" kern="1200" dirty="0" smtClean="0">
                <a:solidFill>
                  <a:schemeClr val="tx1"/>
                </a:solidFill>
                <a:effectLst/>
                <a:latin typeface="+mn-lt"/>
                <a:ea typeface="+mn-ea"/>
                <a:cs typeface="+mn-cs"/>
              </a:rPr>
              <a:t> (</a:t>
            </a:r>
            <a:r>
              <a:rPr lang="fr-CH" sz="1200" kern="1200" dirty="0" err="1" smtClean="0">
                <a:solidFill>
                  <a:schemeClr val="tx1"/>
                </a:solidFill>
                <a:effectLst/>
                <a:latin typeface="+mn-lt"/>
                <a:ea typeface="+mn-ea"/>
                <a:cs typeface="+mn-cs"/>
              </a:rPr>
              <a:t>see</a:t>
            </a:r>
            <a:r>
              <a:rPr lang="fr-CH" sz="1200" kern="1200" dirty="0" smtClean="0">
                <a:solidFill>
                  <a:schemeClr val="tx1"/>
                </a:solidFill>
                <a:effectLst/>
                <a:latin typeface="+mn-lt"/>
                <a:ea typeface="+mn-ea"/>
                <a:cs typeface="+mn-cs"/>
              </a:rPr>
              <a:t> session</a:t>
            </a:r>
            <a:r>
              <a:rPr lang="fr-CH" sz="1200" kern="1200" baseline="0" dirty="0" smtClean="0">
                <a:solidFill>
                  <a:schemeClr val="tx1"/>
                </a:solidFill>
                <a:effectLst/>
                <a:latin typeface="+mn-lt"/>
                <a:ea typeface="+mn-ea"/>
                <a:cs typeface="+mn-cs"/>
              </a:rPr>
              <a:t> plan)</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CH"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fr-CH" sz="1200" kern="1200" dirty="0" err="1" smtClean="0">
                <a:solidFill>
                  <a:schemeClr val="tx1"/>
                </a:solidFill>
                <a:effectLst/>
                <a:latin typeface="+mn-lt"/>
                <a:ea typeface="+mn-ea"/>
                <a:cs typeface="+mn-cs"/>
              </a:rPr>
              <a:t>Introduce</a:t>
            </a:r>
            <a:r>
              <a:rPr lang="fr-CH" sz="1200" kern="1200" baseline="0" dirty="0" smtClean="0">
                <a:solidFill>
                  <a:schemeClr val="tx1"/>
                </a:solidFill>
                <a:effectLst/>
                <a:latin typeface="+mn-lt"/>
                <a:ea typeface="+mn-ea"/>
                <a:cs typeface="+mn-cs"/>
              </a:rPr>
              <a:t> the </a:t>
            </a:r>
            <a:r>
              <a:rPr lang="fr-CH" sz="1200" kern="1200" baseline="0" dirty="0" err="1" smtClean="0">
                <a:solidFill>
                  <a:schemeClr val="tx1"/>
                </a:solidFill>
                <a:effectLst/>
                <a:latin typeface="+mn-lt"/>
                <a:ea typeface="+mn-ea"/>
                <a:cs typeface="+mn-cs"/>
              </a:rPr>
              <a:t>exercise</a:t>
            </a:r>
            <a:r>
              <a:rPr lang="fr-CH" sz="1200" kern="1200" baseline="0" dirty="0" smtClean="0">
                <a:solidFill>
                  <a:schemeClr val="tx1"/>
                </a:solidFill>
                <a:effectLst/>
                <a:latin typeface="+mn-lt"/>
                <a:ea typeface="+mn-ea"/>
                <a:cs typeface="+mn-cs"/>
              </a:rPr>
              <a:t> on the Sphere posters (</a:t>
            </a:r>
            <a:r>
              <a:rPr lang="fr-CH" sz="1200" kern="1200" baseline="0" dirty="0" err="1" smtClean="0">
                <a:solidFill>
                  <a:schemeClr val="tx1"/>
                </a:solidFill>
                <a:effectLst/>
                <a:latin typeface="+mn-lt"/>
                <a:ea typeface="+mn-ea"/>
                <a:cs typeface="+mn-cs"/>
              </a:rPr>
              <a:t>see</a:t>
            </a:r>
            <a:r>
              <a:rPr lang="fr-CH" sz="1200" kern="1200" baseline="0" dirty="0" smtClean="0">
                <a:solidFill>
                  <a:schemeClr val="tx1"/>
                </a:solidFill>
                <a:effectLst/>
                <a:latin typeface="+mn-lt"/>
                <a:ea typeface="+mn-ea"/>
                <a:cs typeface="+mn-cs"/>
              </a:rPr>
              <a:t> session plan) by </a:t>
            </a:r>
            <a:r>
              <a:rPr lang="fr-CH" sz="1200" kern="1200" baseline="0" dirty="0" err="1" smtClean="0">
                <a:solidFill>
                  <a:schemeClr val="tx1"/>
                </a:solidFill>
                <a:effectLst/>
                <a:latin typeface="+mn-lt"/>
                <a:ea typeface="+mn-ea"/>
                <a:cs typeface="+mn-cs"/>
              </a:rPr>
              <a:t>highlighting</a:t>
            </a:r>
            <a:r>
              <a:rPr lang="fr-CH" sz="1200" kern="1200" baseline="0" dirty="0" smtClean="0">
                <a:solidFill>
                  <a:schemeClr val="tx1"/>
                </a:solidFill>
                <a:effectLst/>
                <a:latin typeface="+mn-lt"/>
                <a:ea typeface="+mn-ea"/>
                <a:cs typeface="+mn-cs"/>
              </a:rPr>
              <a:t> the </a:t>
            </a:r>
            <a:r>
              <a:rPr lang="fr-CH" sz="1200" kern="1200" baseline="0" dirty="0" err="1" smtClean="0">
                <a:solidFill>
                  <a:schemeClr val="tx1"/>
                </a:solidFill>
                <a:effectLst/>
                <a:latin typeface="+mn-lt"/>
                <a:ea typeface="+mn-ea"/>
                <a:cs typeface="+mn-cs"/>
              </a:rPr>
              <a:t>following</a:t>
            </a:r>
            <a:r>
              <a:rPr lang="fr-CH" sz="1200" kern="1200" baseline="0" dirty="0" smtClean="0">
                <a:solidFill>
                  <a:schemeClr val="tx1"/>
                </a:solidFill>
                <a:effectLst/>
                <a:latin typeface="+mn-lt"/>
                <a:ea typeface="+mn-ea"/>
                <a:cs typeface="+mn-cs"/>
              </a:rPr>
              <a:t> points:</a:t>
            </a:r>
            <a:endParaRPr lang="en-GB"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fr-CH" sz="1200" kern="1200" dirty="0" smtClean="0">
                <a:solidFill>
                  <a:schemeClr val="tx1"/>
                </a:solidFill>
                <a:effectLst/>
                <a:latin typeface="+mn-lt"/>
                <a:ea typeface="+mn-ea"/>
                <a:cs typeface="+mn-cs"/>
              </a:rPr>
              <a:t>The</a:t>
            </a:r>
            <a:r>
              <a:rPr lang="fr-CH" sz="1200" kern="1200" baseline="0" dirty="0" smtClean="0">
                <a:solidFill>
                  <a:schemeClr val="tx1"/>
                </a:solidFill>
                <a:effectLst/>
                <a:latin typeface="+mn-lt"/>
                <a:ea typeface="+mn-ea"/>
                <a:cs typeface="+mn-cs"/>
              </a:rPr>
              <a:t> Sphere </a:t>
            </a:r>
            <a:r>
              <a:rPr lang="fr-CH" sz="1200" kern="1200" baseline="0" dirty="0" err="1" smtClean="0">
                <a:solidFill>
                  <a:schemeClr val="tx1"/>
                </a:solidFill>
                <a:effectLst/>
                <a:latin typeface="+mn-lt"/>
                <a:ea typeface="+mn-ea"/>
                <a:cs typeface="+mn-cs"/>
              </a:rPr>
              <a:t>Handbook</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Humanitarian</a:t>
            </a:r>
            <a:r>
              <a:rPr lang="fr-CH" sz="1200" kern="1200" baseline="0" dirty="0" smtClean="0">
                <a:solidFill>
                  <a:schemeClr val="tx1"/>
                </a:solidFill>
                <a:effectLst/>
                <a:latin typeface="+mn-lt"/>
                <a:ea typeface="+mn-ea"/>
                <a:cs typeface="+mn-cs"/>
              </a:rPr>
              <a:t> Charter, </a:t>
            </a:r>
            <a:r>
              <a:rPr lang="fr-CH" sz="1200" kern="1200" baseline="0" dirty="0" err="1" smtClean="0">
                <a:solidFill>
                  <a:schemeClr val="tx1"/>
                </a:solidFill>
                <a:effectLst/>
                <a:latin typeface="+mn-lt"/>
                <a:ea typeface="+mn-ea"/>
                <a:cs typeface="+mn-cs"/>
              </a:rPr>
              <a:t>which</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is</a:t>
            </a:r>
            <a:r>
              <a:rPr lang="fr-CH" sz="1200" kern="1200" baseline="0" dirty="0" smtClean="0">
                <a:solidFill>
                  <a:schemeClr val="tx1"/>
                </a:solidFill>
                <a:effectLst/>
                <a:latin typeface="+mn-lt"/>
                <a:ea typeface="+mn-ea"/>
                <a:cs typeface="+mn-cs"/>
              </a:rPr>
              <a:t> the first </a:t>
            </a:r>
            <a:r>
              <a:rPr lang="fr-CH" sz="1200" kern="1200" baseline="0" dirty="0" err="1" smtClean="0">
                <a:solidFill>
                  <a:schemeClr val="tx1"/>
                </a:solidFill>
                <a:effectLst/>
                <a:latin typeface="+mn-lt"/>
                <a:ea typeface="+mn-ea"/>
                <a:cs typeface="+mn-cs"/>
              </a:rPr>
              <a:t>chapter</a:t>
            </a:r>
            <a:r>
              <a:rPr lang="fr-CH" sz="1200" kern="1200" baseline="0" dirty="0" smtClean="0">
                <a:solidFill>
                  <a:schemeClr val="tx1"/>
                </a:solidFill>
                <a:effectLst/>
                <a:latin typeface="+mn-lt"/>
                <a:ea typeface="+mn-ea"/>
                <a:cs typeface="+mn-cs"/>
              </a:rPr>
              <a:t> of the </a:t>
            </a:r>
            <a:r>
              <a:rPr lang="fr-CH" sz="1200" kern="1200" baseline="0" dirty="0" err="1" smtClean="0">
                <a:solidFill>
                  <a:schemeClr val="tx1"/>
                </a:solidFill>
                <a:effectLst/>
                <a:latin typeface="+mn-lt"/>
                <a:ea typeface="+mn-ea"/>
                <a:cs typeface="+mn-cs"/>
              </a:rPr>
              <a:t>Handbook</a:t>
            </a:r>
            <a:r>
              <a:rPr lang="fr-CH" sz="1200" kern="1200" baseline="0" dirty="0" smtClean="0">
                <a:solidFill>
                  <a:schemeClr val="tx1"/>
                </a:solidFill>
                <a:effectLst/>
                <a:latin typeface="+mn-lt"/>
                <a:ea typeface="+mn-ea"/>
                <a:cs typeface="+mn-cs"/>
              </a:rPr>
              <a:t> and the </a:t>
            </a:r>
            <a:r>
              <a:rPr lang="fr-CH" sz="1200" kern="1200" baseline="0" dirty="0" err="1" smtClean="0">
                <a:solidFill>
                  <a:schemeClr val="tx1"/>
                </a:solidFill>
                <a:effectLst/>
                <a:latin typeface="+mn-lt"/>
                <a:ea typeface="+mn-ea"/>
                <a:cs typeface="+mn-cs"/>
              </a:rPr>
              <a:t>Handbook</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cornerstone</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promotes</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these</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three</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rights</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which</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provide</a:t>
            </a:r>
            <a:r>
              <a:rPr lang="fr-CH" sz="1200" kern="1200" baseline="0" dirty="0" smtClean="0">
                <a:solidFill>
                  <a:schemeClr val="tx1"/>
                </a:solidFill>
                <a:effectLst/>
                <a:latin typeface="+mn-lt"/>
                <a:ea typeface="+mn-ea"/>
                <a:cs typeface="+mn-cs"/>
              </a:rPr>
              <a:t> the </a:t>
            </a:r>
            <a:r>
              <a:rPr lang="en-GB" sz="1200" kern="1200" dirty="0" smtClean="0">
                <a:solidFill>
                  <a:schemeClr val="tx1"/>
                </a:solidFill>
                <a:effectLst/>
                <a:latin typeface="+mn-lt"/>
                <a:ea typeface="+mn-ea"/>
                <a:cs typeface="+mn-cs"/>
              </a:rPr>
              <a:t>moral and ethical basis for engagement of humanitarian agencies.</a:t>
            </a:r>
          </a:p>
          <a:p>
            <a:pPr marL="0" indent="0">
              <a:buFontTx/>
              <a:buNone/>
            </a:pPr>
            <a:endParaRPr lang="fr-CH"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They are </a:t>
            </a:r>
            <a:r>
              <a:rPr lang="en-GB" sz="1200" kern="1200" dirty="0" smtClean="0">
                <a:solidFill>
                  <a:schemeClr val="tx1"/>
                </a:solidFill>
                <a:effectLst/>
                <a:latin typeface="+mn-lt"/>
                <a:ea typeface="+mn-ea"/>
                <a:cs typeface="+mn-cs"/>
              </a:rPr>
              <a:t>underpinned by both legal instruments and ethical humanitarian principles:</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human rights law, international humanitarian law or refugee law, and also</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the principle of humanity and the humanitarian imperative.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fr-CH" sz="1200" kern="1200" dirty="0" err="1" smtClean="0">
                <a:solidFill>
                  <a:schemeClr val="tx1"/>
                </a:solidFill>
                <a:effectLst/>
                <a:latin typeface="+mn-lt"/>
                <a:ea typeface="+mn-ea"/>
                <a:cs typeface="+mn-cs"/>
              </a:rPr>
              <a:t>While</a:t>
            </a:r>
            <a:r>
              <a:rPr lang="fr-CH" sz="1200" kern="1200" dirty="0" smtClean="0">
                <a:solidFill>
                  <a:schemeClr val="tx1"/>
                </a:solidFill>
                <a:effectLst/>
                <a:latin typeface="+mn-lt"/>
                <a:ea typeface="+mn-ea"/>
                <a:cs typeface="+mn-cs"/>
              </a:rPr>
              <a:t> these rights are not expressed as such in international law, </a:t>
            </a:r>
            <a:r>
              <a:rPr lang="fr-CH" sz="1200" kern="1200" dirty="0" err="1" smtClean="0">
                <a:solidFill>
                  <a:schemeClr val="tx1"/>
                </a:solidFill>
                <a:effectLst/>
                <a:latin typeface="+mn-lt"/>
                <a:ea typeface="+mn-ea"/>
                <a:cs typeface="+mn-cs"/>
              </a:rPr>
              <a:t>they</a:t>
            </a:r>
            <a:r>
              <a:rPr lang="fr-CH" sz="1200" kern="120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encapsulate</a:t>
            </a:r>
            <a:r>
              <a:rPr lang="fr-CH"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sets of rights </a:t>
            </a:r>
            <a:r>
              <a:rPr lang="fr-CH" sz="1200" kern="1200" dirty="0" err="1" smtClean="0">
                <a:solidFill>
                  <a:schemeClr val="tx1"/>
                </a:solidFill>
                <a:effectLst/>
                <a:latin typeface="+mn-lt"/>
                <a:ea typeface="+mn-ea"/>
                <a:cs typeface="+mn-cs"/>
              </a:rPr>
              <a:t>which</a:t>
            </a:r>
            <a:r>
              <a:rPr lang="fr-CH" sz="1200" kern="1200" dirty="0" smtClean="0">
                <a:solidFill>
                  <a:schemeClr val="tx1"/>
                </a:solidFill>
                <a:effectLst/>
                <a:latin typeface="+mn-lt"/>
                <a:ea typeface="+mn-ea"/>
                <a:cs typeface="+mn-cs"/>
              </a:rPr>
              <a:t> have </a:t>
            </a:r>
            <a:r>
              <a:rPr lang="fr-CH" sz="1200" kern="1200" dirty="0" err="1" smtClean="0">
                <a:solidFill>
                  <a:schemeClr val="tx1"/>
                </a:solidFill>
                <a:effectLst/>
                <a:latin typeface="+mn-lt"/>
                <a:ea typeface="+mn-ea"/>
                <a:cs typeface="+mn-cs"/>
              </a:rPr>
              <a:t>most</a:t>
            </a:r>
            <a:r>
              <a:rPr lang="fr-CH" sz="1200" kern="1200" dirty="0" smtClean="0">
                <a:solidFill>
                  <a:schemeClr val="tx1"/>
                </a:solidFill>
                <a:effectLst/>
                <a:latin typeface="+mn-lt"/>
                <a:ea typeface="+mn-ea"/>
                <a:cs typeface="+mn-cs"/>
              </a:rPr>
              <a:t> </a:t>
            </a:r>
            <a:r>
              <a:rPr lang="fr-CH" sz="1200" kern="1200" dirty="0" err="1" smtClean="0">
                <a:solidFill>
                  <a:schemeClr val="tx1"/>
                </a:solidFill>
                <a:effectLst/>
                <a:latin typeface="+mn-lt"/>
                <a:ea typeface="+mn-ea"/>
                <a:cs typeface="+mn-cs"/>
              </a:rPr>
              <a:t>bearing</a:t>
            </a:r>
            <a:r>
              <a:rPr lang="fr-CH" sz="1200" kern="1200" dirty="0" smtClean="0">
                <a:solidFill>
                  <a:schemeClr val="tx1"/>
                </a:solidFill>
                <a:effectLst/>
                <a:latin typeface="+mn-lt"/>
                <a:ea typeface="+mn-ea"/>
                <a:cs typeface="+mn-cs"/>
              </a:rPr>
              <a:t> on the </a:t>
            </a:r>
            <a:r>
              <a:rPr lang="fr-CH" sz="1200" kern="1200" dirty="0" err="1" smtClean="0">
                <a:solidFill>
                  <a:schemeClr val="tx1"/>
                </a:solidFill>
                <a:effectLst/>
                <a:latin typeface="+mn-lt"/>
                <a:ea typeface="+mn-ea"/>
                <a:cs typeface="+mn-cs"/>
              </a:rPr>
              <a:t>welfare</a:t>
            </a:r>
            <a:r>
              <a:rPr lang="fr-CH" sz="1200" kern="1200" dirty="0" smtClean="0">
                <a:solidFill>
                  <a:schemeClr val="tx1"/>
                </a:solidFill>
                <a:effectLst/>
                <a:latin typeface="+mn-lt"/>
                <a:ea typeface="+mn-ea"/>
                <a:cs typeface="+mn-cs"/>
              </a:rPr>
              <a:t> of </a:t>
            </a:r>
            <a:r>
              <a:rPr lang="fr-CH" sz="1200" kern="1200" dirty="0" err="1" smtClean="0">
                <a:solidFill>
                  <a:schemeClr val="tx1"/>
                </a:solidFill>
                <a:effectLst/>
                <a:latin typeface="+mn-lt"/>
                <a:ea typeface="+mn-ea"/>
                <a:cs typeface="+mn-cs"/>
              </a:rPr>
              <a:t>those</a:t>
            </a:r>
            <a:r>
              <a:rPr lang="fr-CH" sz="1200" kern="1200" dirty="0" smtClean="0">
                <a:solidFill>
                  <a:schemeClr val="tx1"/>
                </a:solidFill>
                <a:effectLst/>
                <a:latin typeface="+mn-lt"/>
                <a:ea typeface="+mn-ea"/>
                <a:cs typeface="+mn-cs"/>
              </a:rPr>
              <a:t> </a:t>
            </a:r>
            <a:r>
              <a:rPr lang="fr-CH" sz="1200" kern="1200" dirty="0" err="1" smtClean="0">
                <a:solidFill>
                  <a:schemeClr val="tx1"/>
                </a:solidFill>
                <a:effectLst/>
                <a:latin typeface="+mn-lt"/>
                <a:ea typeface="+mn-ea"/>
                <a:cs typeface="+mn-cs"/>
              </a:rPr>
              <a:t>affected</a:t>
            </a:r>
            <a:r>
              <a:rPr lang="fr-CH" sz="1200" kern="1200" dirty="0" smtClean="0">
                <a:solidFill>
                  <a:schemeClr val="tx1"/>
                </a:solidFill>
                <a:effectLst/>
                <a:latin typeface="+mn-lt"/>
                <a:ea typeface="+mn-ea"/>
                <a:cs typeface="+mn-cs"/>
              </a:rPr>
              <a:t> by </a:t>
            </a:r>
            <a:r>
              <a:rPr lang="fr-CH" sz="1200" kern="1200" dirty="0" err="1" smtClean="0">
                <a:solidFill>
                  <a:schemeClr val="tx1"/>
                </a:solidFill>
                <a:effectLst/>
                <a:latin typeface="+mn-lt"/>
                <a:ea typeface="+mn-ea"/>
                <a:cs typeface="+mn-cs"/>
              </a:rPr>
              <a:t>disaster</a:t>
            </a:r>
            <a:r>
              <a:rPr lang="fr-CH" sz="1200" kern="1200" dirty="0" smtClean="0">
                <a:solidFill>
                  <a:schemeClr val="tx1"/>
                </a:solidFill>
                <a:effectLst/>
                <a:latin typeface="+mn-lt"/>
                <a:ea typeface="+mn-ea"/>
                <a:cs typeface="+mn-cs"/>
              </a:rPr>
              <a:t> and </a:t>
            </a:r>
            <a:r>
              <a:rPr lang="fr-CH" sz="1200" kern="1200" dirty="0" err="1" smtClean="0">
                <a:solidFill>
                  <a:schemeClr val="tx1"/>
                </a:solidFill>
                <a:effectLst/>
                <a:latin typeface="+mn-lt"/>
                <a:ea typeface="+mn-ea"/>
                <a:cs typeface="+mn-cs"/>
              </a:rPr>
              <a:t>conflict</a:t>
            </a:r>
            <a:r>
              <a:rPr lang="fr-CH" sz="1200" kern="1200" dirty="0" smtClean="0">
                <a:solidFill>
                  <a:schemeClr val="tx1"/>
                </a:solidFill>
                <a:effectLst/>
                <a:latin typeface="+mn-lt"/>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r>
              <a:rPr lang="fr-CH" sz="1200" kern="1200" dirty="0" smtClean="0">
                <a:solidFill>
                  <a:schemeClr val="tx1"/>
                </a:solidFill>
                <a:effectLst/>
                <a:latin typeface="+mn-lt"/>
                <a:ea typeface="+mn-ea"/>
                <a:cs typeface="+mn-cs"/>
              </a:rPr>
              <a:t>For </a:t>
            </a:r>
            <a:r>
              <a:rPr lang="fr-CH" sz="1200" kern="1200" dirty="0" err="1" smtClean="0">
                <a:solidFill>
                  <a:schemeClr val="tx1"/>
                </a:solidFill>
                <a:effectLst/>
                <a:latin typeface="+mn-lt"/>
                <a:ea typeface="+mn-ea"/>
                <a:cs typeface="+mn-cs"/>
              </a:rPr>
              <a:t>example</a:t>
            </a:r>
            <a:r>
              <a:rPr lang="fr-CH" sz="1200" kern="1200" dirty="0" smtClean="0">
                <a:solidFill>
                  <a:schemeClr val="tx1"/>
                </a:solidFill>
                <a:effectLst/>
                <a:latin typeface="+mn-lt"/>
                <a:ea typeface="+mn-ea"/>
                <a:cs typeface="+mn-cs"/>
              </a:rPr>
              <a:t>, the right to life </a:t>
            </a:r>
            <a:r>
              <a:rPr lang="fr-CH" sz="1200" kern="1200" dirty="0" err="1" smtClean="0">
                <a:solidFill>
                  <a:schemeClr val="tx1"/>
                </a:solidFill>
                <a:effectLst/>
                <a:latin typeface="+mn-lt"/>
                <a:ea typeface="+mn-ea"/>
                <a:cs typeface="+mn-cs"/>
              </a:rPr>
              <a:t>with</a:t>
            </a:r>
            <a:r>
              <a:rPr lang="fr-CH" sz="1200" kern="1200" dirty="0" smtClean="0">
                <a:solidFill>
                  <a:schemeClr val="tx1"/>
                </a:solidFill>
                <a:effectLst/>
                <a:latin typeface="+mn-lt"/>
                <a:ea typeface="+mn-ea"/>
                <a:cs typeface="+mn-cs"/>
              </a:rPr>
              <a:t> </a:t>
            </a:r>
            <a:r>
              <a:rPr lang="fr-CH" sz="1200" kern="1200" dirty="0" err="1" smtClean="0">
                <a:solidFill>
                  <a:schemeClr val="tx1"/>
                </a:solidFill>
                <a:effectLst/>
                <a:latin typeface="+mn-lt"/>
                <a:ea typeface="+mn-ea"/>
                <a:cs typeface="+mn-cs"/>
              </a:rPr>
              <a:t>dignity</a:t>
            </a:r>
            <a:r>
              <a:rPr lang="fr-CH" sz="1200" kern="1200" dirty="0" smtClean="0">
                <a:solidFill>
                  <a:schemeClr val="tx1"/>
                </a:solidFill>
                <a:effectLst/>
                <a:latin typeface="+mn-lt"/>
                <a:ea typeface="+mn-ea"/>
                <a:cs typeface="+mn-cs"/>
              </a:rPr>
              <a:t> </a:t>
            </a:r>
            <a:r>
              <a:rPr lang="fr-CH" sz="1200" kern="1200" dirty="0" err="1" smtClean="0">
                <a:solidFill>
                  <a:schemeClr val="tx1"/>
                </a:solidFill>
                <a:effectLst/>
                <a:latin typeface="+mn-lt"/>
                <a:ea typeface="+mn-ea"/>
                <a:cs typeface="+mn-cs"/>
              </a:rPr>
              <a:t>encompasses</a:t>
            </a:r>
            <a:r>
              <a:rPr lang="fr-CH" sz="1200" kern="1200" baseline="0" dirty="0" smtClean="0">
                <a:solidFill>
                  <a:schemeClr val="tx1"/>
                </a:solidFill>
                <a:effectLst/>
                <a:latin typeface="+mn-lt"/>
                <a:ea typeface="+mn-ea"/>
                <a:cs typeface="+mn-cs"/>
              </a:rPr>
              <a:t> the r</a:t>
            </a:r>
            <a:r>
              <a:rPr lang="en-GB" sz="1200" kern="1200" dirty="0" err="1" smtClean="0">
                <a:solidFill>
                  <a:schemeClr val="tx1"/>
                </a:solidFill>
                <a:effectLst/>
                <a:latin typeface="+mn-lt"/>
                <a:ea typeface="+mn-ea"/>
                <a:cs typeface="+mn-cs"/>
              </a:rPr>
              <a:t>ight</a:t>
            </a:r>
            <a:r>
              <a:rPr lang="en-GB" sz="1200" kern="1200" dirty="0" smtClean="0">
                <a:solidFill>
                  <a:schemeClr val="tx1"/>
                </a:solidFill>
                <a:effectLst/>
                <a:latin typeface="+mn-lt"/>
                <a:ea typeface="+mn-ea"/>
                <a:cs typeface="+mn-cs"/>
              </a:rPr>
              <a:t> to life, to an</a:t>
            </a:r>
            <a:r>
              <a:rPr lang="en-GB" sz="1200" kern="1200" baseline="0" dirty="0" smtClean="0">
                <a:solidFill>
                  <a:schemeClr val="tx1"/>
                </a:solidFill>
                <a:effectLst/>
                <a:latin typeface="+mn-lt"/>
                <a:ea typeface="+mn-ea"/>
                <a:cs typeface="+mn-cs"/>
              </a:rPr>
              <a:t> adequate standard of living, freedom from torture or cruel, inhuman or degrading treatment; the right to humanitarian assistance reflects the right to adequate food, water, clothing, shelter, good health; the right to protection and security includes the principle of distinction between civilians and combatants, the right to asylum and the principle of non-</a:t>
            </a:r>
            <a:r>
              <a:rPr lang="en-GB" sz="1200" kern="1200" baseline="0" dirty="0" err="1" smtClean="0">
                <a:solidFill>
                  <a:schemeClr val="tx1"/>
                </a:solidFill>
                <a:effectLst/>
                <a:latin typeface="+mn-lt"/>
                <a:ea typeface="+mn-ea"/>
                <a:cs typeface="+mn-cs"/>
              </a:rPr>
              <a:t>refoulement</a:t>
            </a:r>
            <a:r>
              <a:rPr lang="en-GB" sz="1200" kern="1200" baseline="0" dirty="0" smtClean="0">
                <a:solidFill>
                  <a:schemeClr val="tx1"/>
                </a:solidFill>
                <a:effectLst/>
                <a:latin typeface="+mn-lt"/>
                <a:ea typeface="+mn-ea"/>
                <a:cs typeface="+mn-cs"/>
              </a:rPr>
              <a:t> (no one shall be sent back to a country where their life, freedom or physical security would be threatened or where they are likely to face torture or other cruel, inhuman or degrading treatment or punishment).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indent="0">
              <a:buFontTx/>
              <a:buNone/>
            </a:pPr>
            <a:r>
              <a:rPr lang="fr-CH" sz="1200" kern="1200" dirty="0" smtClean="0">
                <a:solidFill>
                  <a:schemeClr val="tx1"/>
                </a:solidFill>
                <a:effectLst/>
                <a:latin typeface="+mn-lt"/>
                <a:ea typeface="+mn-ea"/>
                <a:cs typeface="+mn-cs"/>
              </a:rPr>
              <a:t>The legal basis of these rights</a:t>
            </a:r>
            <a:r>
              <a:rPr lang="fr-CH" sz="1200" kern="1200" baseline="0" dirty="0" smtClean="0">
                <a:solidFill>
                  <a:schemeClr val="tx1"/>
                </a:solidFill>
                <a:effectLst/>
                <a:latin typeface="+mn-lt"/>
                <a:ea typeface="+mn-ea"/>
                <a:cs typeface="+mn-cs"/>
              </a:rPr>
              <a:t> is described in Annex 1 of the Sphere Handbook: </a:t>
            </a:r>
            <a:r>
              <a:rPr lang="fr-CH" sz="1200" i="1" kern="1200" baseline="0" dirty="0" smtClean="0">
                <a:solidFill>
                  <a:schemeClr val="tx1"/>
                </a:solidFill>
                <a:effectLst/>
                <a:latin typeface="+mn-lt"/>
                <a:ea typeface="+mn-ea"/>
                <a:cs typeface="+mn-cs"/>
              </a:rPr>
              <a:t>Key Documents that inform the Humanitarian Charter</a:t>
            </a:r>
            <a:r>
              <a:rPr lang="fr-CH" sz="1200" i="0" kern="1200" baseline="0" dirty="0" smtClean="0">
                <a:solidFill>
                  <a:schemeClr val="tx1"/>
                </a:solidFill>
                <a:effectLst/>
                <a:latin typeface="+mn-lt"/>
                <a:ea typeface="+mn-ea"/>
                <a:cs typeface="+mn-cs"/>
              </a:rPr>
              <a:t>, p.356 of the Sphere Handbook</a:t>
            </a:r>
          </a:p>
          <a:p>
            <a:pPr marL="0" indent="0">
              <a:buFont typeface="Arial" panose="020B0604020202020204" pitchFamily="34" charset="0"/>
              <a:buNone/>
            </a:pPr>
            <a:endParaRPr lang="en-GB" sz="1200" i="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8</a:t>
            </a:fld>
            <a:endParaRPr lang="en-GB">
              <a:solidFill>
                <a:prstClr val="black"/>
              </a:solidFill>
            </a:endParaRPr>
          </a:p>
        </p:txBody>
      </p:sp>
    </p:spTree>
    <p:extLst>
      <p:ext uri="{BB962C8B-B14F-4D97-AF65-F5344CB8AC3E}">
        <p14:creationId xmlns:p14="http://schemas.microsoft.com/office/powerpoint/2010/main" val="7806535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fr-CH" sz="1200" kern="1200" dirty="0" smtClean="0">
                <a:solidFill>
                  <a:schemeClr val="tx1"/>
                </a:solidFill>
                <a:effectLst/>
                <a:latin typeface="+mn-lt"/>
                <a:ea typeface="+mn-ea"/>
                <a:cs typeface="+mn-cs"/>
              </a:rPr>
              <a:t>You</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can</a:t>
            </a:r>
            <a:r>
              <a:rPr lang="fr-CH" sz="1200" kern="1200" baseline="0" dirty="0" smtClean="0">
                <a:solidFill>
                  <a:schemeClr val="tx1"/>
                </a:solidFill>
                <a:effectLst/>
                <a:latin typeface="+mn-lt"/>
                <a:ea typeface="+mn-ea"/>
                <a:cs typeface="+mn-cs"/>
              </a:rPr>
              <a:t> use </a:t>
            </a:r>
            <a:r>
              <a:rPr lang="fr-CH" sz="1200" kern="1200" baseline="0" dirty="0" err="1" smtClean="0">
                <a:solidFill>
                  <a:schemeClr val="tx1"/>
                </a:solidFill>
                <a:effectLst/>
                <a:latin typeface="+mn-lt"/>
                <a:ea typeface="+mn-ea"/>
                <a:cs typeface="+mn-cs"/>
              </a:rPr>
              <a:t>these</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pictures</a:t>
            </a:r>
            <a:r>
              <a:rPr lang="fr-CH" sz="1200" kern="1200" baseline="0" dirty="0" smtClean="0">
                <a:solidFill>
                  <a:schemeClr val="tx1"/>
                </a:solidFill>
                <a:effectLst/>
                <a:latin typeface="+mn-lt"/>
                <a:ea typeface="+mn-ea"/>
                <a:cs typeface="+mn-cs"/>
              </a:rPr>
              <a:t> and the notes </a:t>
            </a:r>
            <a:r>
              <a:rPr lang="fr-CH" sz="1200" kern="1200" baseline="0" dirty="0" err="1" smtClean="0">
                <a:solidFill>
                  <a:schemeClr val="tx1"/>
                </a:solidFill>
                <a:effectLst/>
                <a:latin typeface="+mn-lt"/>
                <a:ea typeface="+mn-ea"/>
                <a:cs typeface="+mn-cs"/>
              </a:rPr>
              <a:t>when</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you</a:t>
            </a:r>
            <a:r>
              <a:rPr lang="fr-CH" sz="1200" kern="1200" baseline="0" dirty="0" smtClean="0">
                <a:solidFill>
                  <a:schemeClr val="tx1"/>
                </a:solidFill>
                <a:effectLst/>
                <a:latin typeface="+mn-lt"/>
                <a:ea typeface="+mn-ea"/>
                <a:cs typeface="+mn-cs"/>
              </a:rPr>
              <a:t> wrap up the </a:t>
            </a:r>
            <a:r>
              <a:rPr lang="fr-CH" sz="1200" kern="1200" baseline="0" dirty="0" err="1" smtClean="0">
                <a:solidFill>
                  <a:schemeClr val="tx1"/>
                </a:solidFill>
                <a:effectLst/>
                <a:latin typeface="+mn-lt"/>
                <a:ea typeface="+mn-ea"/>
                <a:cs typeface="+mn-cs"/>
              </a:rPr>
              <a:t>exercise</a:t>
            </a:r>
            <a:r>
              <a:rPr lang="fr-CH" sz="1200" kern="1200" baseline="0" dirty="0" smtClean="0">
                <a:solidFill>
                  <a:schemeClr val="tx1"/>
                </a:solidFill>
                <a:effectLst/>
                <a:latin typeface="+mn-lt"/>
                <a:ea typeface="+mn-ea"/>
                <a:cs typeface="+mn-cs"/>
              </a:rPr>
              <a:t> on the posters.</a:t>
            </a:r>
          </a:p>
          <a:p>
            <a:pPr marL="0" lvl="0" indent="0">
              <a:buFont typeface="Arial" panose="020B0604020202020204" pitchFamily="34" charset="0"/>
              <a:buNone/>
            </a:pPr>
            <a:endParaRPr lang="fr-CH"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fr-CH" sz="1200" kern="1200" dirty="0" smtClean="0">
                <a:solidFill>
                  <a:schemeClr val="tx1"/>
                </a:solidFill>
                <a:effectLst/>
                <a:latin typeface="+mn-lt"/>
                <a:ea typeface="+mn-ea"/>
                <a:cs typeface="+mn-cs"/>
              </a:rPr>
              <a:t>Right to life </a:t>
            </a:r>
            <a:r>
              <a:rPr lang="fr-CH" sz="1200" kern="1200" dirty="0" err="1" smtClean="0">
                <a:solidFill>
                  <a:schemeClr val="tx1"/>
                </a:solidFill>
                <a:effectLst/>
                <a:latin typeface="+mn-lt"/>
                <a:ea typeface="+mn-ea"/>
                <a:cs typeface="+mn-cs"/>
              </a:rPr>
              <a:t>with</a:t>
            </a:r>
            <a:r>
              <a:rPr lang="fr-CH" sz="1200" kern="1200" dirty="0" smtClean="0">
                <a:solidFill>
                  <a:schemeClr val="tx1"/>
                </a:solidFill>
                <a:effectLst/>
                <a:latin typeface="+mn-lt"/>
                <a:ea typeface="+mn-ea"/>
                <a:cs typeface="+mn-cs"/>
              </a:rPr>
              <a:t> </a:t>
            </a:r>
            <a:r>
              <a:rPr lang="fr-CH" sz="1200" kern="1200" dirty="0" err="1" smtClean="0">
                <a:solidFill>
                  <a:schemeClr val="tx1"/>
                </a:solidFill>
                <a:effectLst/>
                <a:latin typeface="+mn-lt"/>
                <a:ea typeface="+mn-ea"/>
                <a:cs typeface="+mn-cs"/>
              </a:rPr>
              <a:t>dignity</a:t>
            </a:r>
            <a:r>
              <a:rPr lang="fr-CH" sz="1200" kern="1200" dirty="0" smtClean="0">
                <a:solidFill>
                  <a:schemeClr val="tx1"/>
                </a:solidFill>
                <a:effectLst/>
                <a:latin typeface="+mn-lt"/>
                <a:ea typeface="+mn-ea"/>
                <a:cs typeface="+mn-cs"/>
              </a:rPr>
              <a:t>: </a:t>
            </a:r>
            <a:r>
              <a:rPr lang="fr-CH" sz="1200" kern="1200" dirty="0" err="1" smtClean="0">
                <a:solidFill>
                  <a:schemeClr val="tx1"/>
                </a:solidFill>
                <a:effectLst/>
                <a:latin typeface="+mn-lt"/>
                <a:ea typeface="+mn-ea"/>
                <a:cs typeface="+mn-cs"/>
              </a:rPr>
              <a:t>implies</a:t>
            </a:r>
            <a:r>
              <a:rPr lang="fr-CH" sz="1200" kern="1200" dirty="0" smtClean="0">
                <a:solidFill>
                  <a:schemeClr val="tx1"/>
                </a:solidFill>
                <a:effectLst/>
                <a:latin typeface="+mn-lt"/>
                <a:ea typeface="+mn-ea"/>
                <a:cs typeface="+mn-cs"/>
              </a:rPr>
              <a:t> a </a:t>
            </a:r>
            <a:r>
              <a:rPr lang="fr-CH" sz="1200" kern="1200" dirty="0" err="1" smtClean="0">
                <a:solidFill>
                  <a:schemeClr val="tx1"/>
                </a:solidFill>
                <a:effectLst/>
                <a:latin typeface="+mn-lt"/>
                <a:ea typeface="+mn-ea"/>
                <a:cs typeface="+mn-cs"/>
              </a:rPr>
              <a:t>level</a:t>
            </a:r>
            <a:r>
              <a:rPr lang="fr-CH" sz="1200" kern="1200" dirty="0" smtClean="0">
                <a:solidFill>
                  <a:schemeClr val="tx1"/>
                </a:solidFill>
                <a:effectLst/>
                <a:latin typeface="+mn-lt"/>
                <a:ea typeface="+mn-ea"/>
                <a:cs typeface="+mn-cs"/>
              </a:rPr>
              <a:t> </a:t>
            </a:r>
            <a:r>
              <a:rPr lang="fr-CH" sz="1200" kern="1200" dirty="0" err="1" smtClean="0">
                <a:solidFill>
                  <a:schemeClr val="tx1"/>
                </a:solidFill>
                <a:effectLst/>
                <a:latin typeface="+mn-lt"/>
                <a:ea typeface="+mn-ea"/>
                <a:cs typeface="+mn-cs"/>
              </a:rPr>
              <a:t>beyond</a:t>
            </a:r>
            <a:r>
              <a:rPr lang="fr-CH" sz="1200" kern="1200" dirty="0" smtClean="0">
                <a:solidFill>
                  <a:schemeClr val="tx1"/>
                </a:solidFill>
                <a:effectLst/>
                <a:latin typeface="+mn-lt"/>
                <a:ea typeface="+mn-ea"/>
                <a:cs typeface="+mn-cs"/>
              </a:rPr>
              <a:t> the provision of basic life-</a:t>
            </a:r>
            <a:r>
              <a:rPr lang="fr-CH" sz="1200" kern="1200" dirty="0" err="1" smtClean="0">
                <a:solidFill>
                  <a:schemeClr val="tx1"/>
                </a:solidFill>
                <a:effectLst/>
                <a:latin typeface="+mn-lt"/>
                <a:ea typeface="+mn-ea"/>
                <a:cs typeface="+mn-cs"/>
              </a:rPr>
              <a:t>saving</a:t>
            </a:r>
            <a:r>
              <a:rPr lang="fr-CH" sz="1200" kern="1200" dirty="0" smtClean="0">
                <a:solidFill>
                  <a:schemeClr val="tx1"/>
                </a:solidFill>
                <a:effectLst/>
                <a:latin typeface="+mn-lt"/>
                <a:ea typeface="+mn-ea"/>
                <a:cs typeface="+mn-cs"/>
              </a:rPr>
              <a:t> assistance. It </a:t>
            </a:r>
            <a:r>
              <a:rPr lang="fr-CH" sz="1200" kern="1200" dirty="0" err="1" smtClean="0">
                <a:solidFill>
                  <a:schemeClr val="tx1"/>
                </a:solidFill>
                <a:effectLst/>
                <a:latin typeface="+mn-lt"/>
                <a:ea typeface="+mn-ea"/>
                <a:cs typeface="+mn-cs"/>
              </a:rPr>
              <a:t>entails</a:t>
            </a:r>
            <a:r>
              <a:rPr lang="fr-CH" sz="1200" kern="1200" dirty="0" smtClean="0">
                <a:solidFill>
                  <a:schemeClr val="tx1"/>
                </a:solidFill>
                <a:effectLst/>
                <a:latin typeface="+mn-lt"/>
                <a:ea typeface="+mn-ea"/>
                <a:cs typeface="+mn-cs"/>
              </a:rPr>
              <a:t> respect for the </a:t>
            </a:r>
            <a:r>
              <a:rPr lang="fr-CH" sz="1200" kern="1200" dirty="0" err="1" smtClean="0">
                <a:solidFill>
                  <a:schemeClr val="tx1"/>
                </a:solidFill>
                <a:effectLst/>
                <a:latin typeface="+mn-lt"/>
                <a:ea typeface="+mn-ea"/>
                <a:cs typeface="+mn-cs"/>
              </a:rPr>
              <a:t>whole</a:t>
            </a:r>
            <a:r>
              <a:rPr lang="fr-CH" sz="1200" kern="1200" dirty="0" smtClean="0">
                <a:solidFill>
                  <a:schemeClr val="tx1"/>
                </a:solidFill>
                <a:effectLst/>
                <a:latin typeface="+mn-lt"/>
                <a:ea typeface="+mn-ea"/>
                <a:cs typeface="+mn-cs"/>
              </a:rPr>
              <a:t> </a:t>
            </a:r>
            <a:r>
              <a:rPr lang="fr-CH" sz="1200" kern="1200" dirty="0" err="1" smtClean="0">
                <a:solidFill>
                  <a:schemeClr val="tx1"/>
                </a:solidFill>
                <a:effectLst/>
                <a:latin typeface="+mn-lt"/>
                <a:ea typeface="+mn-ea"/>
                <a:cs typeface="+mn-cs"/>
              </a:rPr>
              <a:t>person</a:t>
            </a:r>
            <a:r>
              <a:rPr lang="fr-CH" sz="1200" kern="1200" dirty="0" smtClean="0">
                <a:solidFill>
                  <a:schemeClr val="tx1"/>
                </a:solidFill>
                <a:effectLst/>
                <a:latin typeface="+mn-lt"/>
                <a:ea typeface="+mn-ea"/>
                <a:cs typeface="+mn-cs"/>
              </a:rPr>
              <a:t>, </a:t>
            </a:r>
            <a:r>
              <a:rPr lang="fr-CH" sz="1200" kern="1200" dirty="0" err="1" smtClean="0">
                <a:solidFill>
                  <a:schemeClr val="tx1"/>
                </a:solidFill>
                <a:effectLst/>
                <a:latin typeface="+mn-lt"/>
                <a:ea typeface="+mn-ea"/>
                <a:cs typeface="+mn-cs"/>
              </a:rPr>
              <a:t>including</a:t>
            </a:r>
            <a:r>
              <a:rPr lang="fr-CH" sz="1200" kern="1200" dirty="0" smtClean="0">
                <a:solidFill>
                  <a:schemeClr val="tx1"/>
                </a:solidFill>
                <a:effectLst/>
                <a:latin typeface="+mn-lt"/>
                <a:ea typeface="+mn-ea"/>
                <a:cs typeface="+mn-cs"/>
              </a:rPr>
              <a:t> the values and </a:t>
            </a:r>
            <a:r>
              <a:rPr lang="fr-CH" sz="1200" kern="1200" dirty="0" err="1" smtClean="0">
                <a:solidFill>
                  <a:schemeClr val="tx1"/>
                </a:solidFill>
                <a:effectLst/>
                <a:latin typeface="+mn-lt"/>
                <a:ea typeface="+mn-ea"/>
                <a:cs typeface="+mn-cs"/>
              </a:rPr>
              <a:t>beliefs</a:t>
            </a:r>
            <a:r>
              <a:rPr lang="fr-CH" sz="1200" kern="1200" dirty="0" smtClean="0">
                <a:solidFill>
                  <a:schemeClr val="tx1"/>
                </a:solidFill>
                <a:effectLst/>
                <a:latin typeface="+mn-lt"/>
                <a:ea typeface="+mn-ea"/>
                <a:cs typeface="+mn-cs"/>
              </a:rPr>
              <a:t> of the people </a:t>
            </a:r>
            <a:r>
              <a:rPr lang="fr-CH" sz="1200" kern="1200" dirty="0" err="1" smtClean="0">
                <a:solidFill>
                  <a:schemeClr val="tx1"/>
                </a:solidFill>
                <a:effectLst/>
                <a:latin typeface="+mn-lt"/>
                <a:ea typeface="+mn-ea"/>
                <a:cs typeface="+mn-cs"/>
              </a:rPr>
              <a:t>affected</a:t>
            </a:r>
            <a:r>
              <a:rPr lang="fr-CH" sz="1200" kern="1200" dirty="0" smtClean="0">
                <a:solidFill>
                  <a:schemeClr val="tx1"/>
                </a:solidFill>
                <a:effectLst/>
                <a:latin typeface="+mn-lt"/>
                <a:ea typeface="+mn-ea"/>
                <a:cs typeface="+mn-cs"/>
              </a:rPr>
              <a:t> by </a:t>
            </a:r>
            <a:r>
              <a:rPr lang="fr-CH" sz="1200" kern="1200" dirty="0" err="1" smtClean="0">
                <a:solidFill>
                  <a:schemeClr val="tx1"/>
                </a:solidFill>
                <a:effectLst/>
                <a:latin typeface="+mn-lt"/>
                <a:ea typeface="+mn-ea"/>
                <a:cs typeface="+mn-cs"/>
              </a:rPr>
              <a:t>disaster</a:t>
            </a:r>
            <a:r>
              <a:rPr lang="fr-CH" sz="1200" kern="1200" dirty="0" smtClean="0">
                <a:solidFill>
                  <a:schemeClr val="tx1"/>
                </a:solidFill>
                <a:effectLst/>
                <a:latin typeface="+mn-lt"/>
                <a:ea typeface="+mn-ea"/>
                <a:cs typeface="+mn-cs"/>
              </a:rPr>
              <a:t> and </a:t>
            </a:r>
            <a:r>
              <a:rPr lang="fr-CH" sz="1200" kern="1200" dirty="0" err="1" smtClean="0">
                <a:solidFill>
                  <a:schemeClr val="tx1"/>
                </a:solidFill>
                <a:effectLst/>
                <a:latin typeface="+mn-lt"/>
                <a:ea typeface="+mn-ea"/>
                <a:cs typeface="+mn-cs"/>
              </a:rPr>
              <a:t>conflict</a:t>
            </a:r>
            <a:r>
              <a:rPr lang="fr-CH" sz="1200" kern="1200" dirty="0" smtClean="0">
                <a:solidFill>
                  <a:schemeClr val="tx1"/>
                </a:solidFill>
                <a:effectLst/>
                <a:latin typeface="+mn-lt"/>
                <a:ea typeface="+mn-ea"/>
                <a:cs typeface="+mn-cs"/>
              </a:rPr>
              <a:t>.</a:t>
            </a:r>
          </a:p>
          <a:p>
            <a:pPr marL="0" lvl="0" indent="0">
              <a:buFont typeface="Arial" panose="020B0604020202020204" pitchFamily="34" charset="0"/>
              <a:buNone/>
            </a:pP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9</a:t>
            </a:fld>
            <a:endParaRPr lang="en-GB" dirty="0">
              <a:solidFill>
                <a:prstClr val="black"/>
              </a:solidFill>
            </a:endParaRPr>
          </a:p>
        </p:txBody>
      </p:sp>
    </p:spTree>
    <p:extLst>
      <p:ext uri="{BB962C8B-B14F-4D97-AF65-F5344CB8AC3E}">
        <p14:creationId xmlns:p14="http://schemas.microsoft.com/office/powerpoint/2010/main" val="3061010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55513"/>
            <a:ext cx="9144000" cy="1211010"/>
          </a:xfrm>
          <a:prstGeom prst="rect">
            <a:avLst/>
          </a:prstGeom>
        </p:spPr>
      </p:pic>
    </p:spTree>
    <p:extLst>
      <p:ext uri="{BB962C8B-B14F-4D97-AF65-F5344CB8AC3E}">
        <p14:creationId xmlns:p14="http://schemas.microsoft.com/office/powerpoint/2010/main" val="361182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ody Layout no footer">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7629147"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5" name="Picture 4" descr="Sphere-Project-Logo-Standard-No-Tagline-RGB.png"/>
          <p:cNvPicPr>
            <a:picLocks noChangeAspect="1"/>
          </p:cNvPicPr>
          <p:nvPr userDrawn="1"/>
        </p:nvPicPr>
        <p:blipFill rotWithShape="1">
          <a:blip r:embed="rId2">
            <a:extLst>
              <a:ext uri="{28A0092B-C50C-407E-A947-70E740481C1C}">
                <a14:useLocalDpi xmlns:a14="http://schemas.microsoft.com/office/drawing/2010/main" val="0"/>
              </a:ext>
            </a:extLst>
          </a:blip>
          <a:srcRect l="35730" r="36921" b="33872"/>
          <a:stretch/>
        </p:blipFill>
        <p:spPr>
          <a:xfrm>
            <a:off x="8280138" y="162034"/>
            <a:ext cx="749300" cy="733775"/>
          </a:xfrm>
          <a:prstGeom prst="rect">
            <a:avLst/>
          </a:prstGeom>
        </p:spPr>
      </p:pic>
    </p:spTree>
    <p:extLst>
      <p:ext uri="{BB962C8B-B14F-4D97-AF65-F5344CB8AC3E}">
        <p14:creationId xmlns:p14="http://schemas.microsoft.com/office/powerpoint/2010/main" val="103635865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Exercise Layout">
    <p:spTree>
      <p:nvGrpSpPr>
        <p:cNvPr id="1" name=""/>
        <p:cNvGrpSpPr/>
        <p:nvPr/>
      </p:nvGrpSpPr>
      <p:grpSpPr>
        <a:xfrm>
          <a:off x="0" y="0"/>
          <a:ext cx="0" cy="0"/>
          <a:chOff x="0" y="0"/>
          <a:chExt cx="0" cy="0"/>
        </a:xfrm>
      </p:grpSpPr>
      <p:pic>
        <p:nvPicPr>
          <p:cNvPr id="3" name="Picture 2" descr="meeting shutterstock_230281012.jpg"/>
          <p:cNvPicPr>
            <a:picLocks noChangeAspect="1"/>
          </p:cNvPicPr>
          <p:nvPr userDrawn="1"/>
        </p:nvPicPr>
        <p:blipFill>
          <a:blip r:embed="rId2" cstate="print">
            <a:alphaModFix amt="73000"/>
            <a:extLst>
              <a:ext uri="{28A0092B-C50C-407E-A947-70E740481C1C}">
                <a14:useLocalDpi xmlns:a14="http://schemas.microsoft.com/office/drawing/2010/main"/>
              </a:ext>
            </a:extLst>
          </a:blip>
          <a:stretch>
            <a:fillRect/>
          </a:stretch>
        </p:blipFill>
        <p:spPr>
          <a:xfrm>
            <a:off x="5500687" y="3428900"/>
            <a:ext cx="3644656" cy="2882923"/>
          </a:xfrm>
          <a:prstGeom prst="rect">
            <a:avLst/>
          </a:prstGeom>
        </p:spPr>
      </p:pic>
      <p:pic>
        <p:nvPicPr>
          <p:cNvPr id="12" name="Picture 11" descr="bottom-curve-fade.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solidFill>
                  <a:prstClr val="white"/>
                </a:solidFill>
              </a:rPr>
              <a:t>Module A8 – The Core Humanitarian Standard in the Sphere Handbook</a:t>
            </a:r>
          </a:p>
          <a:p>
            <a:r>
              <a:rPr lang="en-GB" dirty="0" smtClean="0">
                <a:solidFill>
                  <a:prstClr val="white"/>
                </a:solidFill>
              </a:rPr>
              <a:t>Sphere Training Package 2016</a:t>
            </a:r>
          </a:p>
        </p:txBody>
      </p:sp>
      <p:pic>
        <p:nvPicPr>
          <p:cNvPr id="10" name="Picture 9" descr="Sphere-Project-Logo-Standard-No-Tagline-RGB.png"/>
          <p:cNvPicPr>
            <a:picLocks noChangeAspect="1"/>
          </p:cNvPicPr>
          <p:nvPr userDrawn="1"/>
        </p:nvPicPr>
        <p:blipFill rotWithShape="1">
          <a:blip r:embed="rId4">
            <a:extLst>
              <a:ext uri="{28A0092B-C50C-407E-A947-70E740481C1C}">
                <a14:useLocalDpi xmlns:a14="http://schemas.microsoft.com/office/drawing/2010/main" val="0"/>
              </a:ext>
            </a:extLst>
          </a:blip>
          <a:srcRect l="35730" r="36921" b="33872"/>
          <a:stretch/>
        </p:blipFill>
        <p:spPr>
          <a:xfrm>
            <a:off x="8280138" y="162034"/>
            <a:ext cx="749300" cy="733775"/>
          </a:xfrm>
          <a:prstGeom prst="rect">
            <a:avLst/>
          </a:prstGeom>
        </p:spPr>
      </p:pic>
    </p:spTree>
    <p:extLst>
      <p:ext uri="{BB962C8B-B14F-4D97-AF65-F5344CB8AC3E}">
        <p14:creationId xmlns:p14="http://schemas.microsoft.com/office/powerpoint/2010/main" val="340650953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solidFill>
                  <a:prstClr val="white"/>
                </a:solidFill>
              </a:rPr>
              <a:t>Module A8 – The Core Humanitarian Standard in the Sphere Handbook</a:t>
            </a:r>
          </a:p>
          <a:p>
            <a:r>
              <a:rPr lang="en-GB" dirty="0" smtClean="0">
                <a:solidFill>
                  <a:prstClr val="white"/>
                </a:solidFill>
              </a:rPr>
              <a:t>Sphere Training Package 2016</a:t>
            </a:r>
          </a:p>
        </p:txBody>
      </p:sp>
      <p:pic>
        <p:nvPicPr>
          <p:cNvPr id="7" name="Picture 6" descr="Sphere-Project-Logo-Standard-No-Tagline-RGB.png"/>
          <p:cNvPicPr>
            <a:picLocks noChangeAspect="1"/>
          </p:cNvPicPr>
          <p:nvPr userDrawn="1"/>
        </p:nvPicPr>
        <p:blipFill rotWithShape="1">
          <a:blip r:embed="rId3">
            <a:extLst>
              <a:ext uri="{28A0092B-C50C-407E-A947-70E740481C1C}">
                <a14:useLocalDpi xmlns:a14="http://schemas.microsoft.com/office/drawing/2010/main" val="0"/>
              </a:ext>
            </a:extLst>
          </a:blip>
          <a:srcRect l="35730" r="36921" b="33872"/>
          <a:stretch/>
        </p:blipFill>
        <p:spPr>
          <a:xfrm>
            <a:off x="8280138" y="162034"/>
            <a:ext cx="749300" cy="733775"/>
          </a:xfrm>
          <a:prstGeom prst="rect">
            <a:avLst/>
          </a:prstGeom>
        </p:spPr>
      </p:pic>
    </p:spTree>
    <p:extLst>
      <p:ext uri="{BB962C8B-B14F-4D97-AF65-F5344CB8AC3E}">
        <p14:creationId xmlns:p14="http://schemas.microsoft.com/office/powerpoint/2010/main" val="315885133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943648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5655513"/>
            <a:ext cx="9144000" cy="1211010"/>
          </a:xfrm>
          <a:prstGeom prst="rect">
            <a:avLst/>
          </a:prstGeom>
        </p:spPr>
      </p:pic>
    </p:spTree>
    <p:extLst>
      <p:ext uri="{BB962C8B-B14F-4D97-AF65-F5344CB8AC3E}">
        <p14:creationId xmlns:p14="http://schemas.microsoft.com/office/powerpoint/2010/main" val="4630192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ody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7679604"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solidFill>
                  <a:prstClr val="white"/>
                </a:solidFill>
              </a:rPr>
              <a:t>Module A2 – Sphere: an in-depth tour</a:t>
            </a:r>
          </a:p>
          <a:p>
            <a:r>
              <a:rPr lang="en-GB" dirty="0" smtClean="0">
                <a:solidFill>
                  <a:prstClr val="white"/>
                </a:solidFill>
              </a:rPr>
              <a:t>Sphere Training Package 2015</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2049544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970027" y="490036"/>
            <a:ext cx="7166778" cy="4630336"/>
          </a:xfrm>
        </p:spPr>
        <p:txBody>
          <a:bodyPr anchor="ctr" anchorCtr="0">
            <a:noAutofit/>
          </a:bodyPr>
          <a:lstStyle>
            <a:lvl1pPr algn="ctr">
              <a:defRPr sz="3200"/>
            </a:lvl1pPr>
          </a:lstStyle>
          <a:p>
            <a:r>
              <a:rPr lang="en-GB" dirty="0" smtClean="0"/>
              <a:t>Click to edit Master title style</a:t>
            </a:r>
            <a:endParaRPr lang="en-GB" dirty="0"/>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solidFill>
                  <a:prstClr val="white"/>
                </a:solidFill>
              </a:rPr>
              <a:t>Module A2 – Sphere: an in-depth tour</a:t>
            </a:r>
          </a:p>
          <a:p>
            <a:r>
              <a:rPr lang="en-GB" dirty="0" smtClean="0">
                <a:solidFill>
                  <a:prstClr val="white"/>
                </a:solidFill>
              </a:rPr>
              <a:t>Sphere Training Package 2015</a:t>
            </a:r>
          </a:p>
        </p:txBody>
      </p:sp>
    </p:spTree>
    <p:extLst>
      <p:ext uri="{BB962C8B-B14F-4D97-AF65-F5344CB8AC3E}">
        <p14:creationId xmlns:p14="http://schemas.microsoft.com/office/powerpoint/2010/main" val="144839341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ody Layout no footer">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7629147"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006113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xercise Layout">
    <p:spTree>
      <p:nvGrpSpPr>
        <p:cNvPr id="1" name=""/>
        <p:cNvGrpSpPr/>
        <p:nvPr/>
      </p:nvGrpSpPr>
      <p:grpSpPr>
        <a:xfrm>
          <a:off x="0" y="0"/>
          <a:ext cx="0" cy="0"/>
          <a:chOff x="0" y="0"/>
          <a:chExt cx="0" cy="0"/>
        </a:xfrm>
      </p:grpSpPr>
      <p:pic>
        <p:nvPicPr>
          <p:cNvPr id="3" name="Picture 2" descr="meeting shutterstock_230281012.jpg"/>
          <p:cNvPicPr>
            <a:picLocks noChangeAspect="1"/>
          </p:cNvPicPr>
          <p:nvPr userDrawn="1"/>
        </p:nvPicPr>
        <p:blipFill>
          <a:blip r:embed="rId2" cstate="print">
            <a:alphaModFix amt="73000"/>
            <a:extLst>
              <a:ext uri="{28A0092B-C50C-407E-A947-70E740481C1C}">
                <a14:useLocalDpi xmlns:a14="http://schemas.microsoft.com/office/drawing/2010/main"/>
              </a:ext>
            </a:extLst>
          </a:blip>
          <a:stretch>
            <a:fillRect/>
          </a:stretch>
        </p:blipFill>
        <p:spPr>
          <a:xfrm>
            <a:off x="5500687" y="3428900"/>
            <a:ext cx="3644656" cy="2882923"/>
          </a:xfrm>
          <a:prstGeom prst="rect">
            <a:avLst/>
          </a:prstGeom>
        </p:spPr>
      </p:pic>
      <p:pic>
        <p:nvPicPr>
          <p:cNvPr id="12" name="Picture 11" descr="bottom-curve-fade.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solidFill>
                  <a:prstClr val="white"/>
                </a:solidFill>
              </a:rPr>
              <a:t>Module A2 – Sphere: an in-depth tour</a:t>
            </a:r>
          </a:p>
          <a:p>
            <a:r>
              <a:rPr lang="en-GB" dirty="0" smtClean="0">
                <a:solidFill>
                  <a:prstClr val="white"/>
                </a:solidFill>
              </a:rPr>
              <a:t>Sphere Training Package 2015</a:t>
            </a:r>
          </a:p>
        </p:txBody>
      </p:sp>
    </p:spTree>
    <p:extLst>
      <p:ext uri="{BB962C8B-B14F-4D97-AF65-F5344CB8AC3E}">
        <p14:creationId xmlns:p14="http://schemas.microsoft.com/office/powerpoint/2010/main" val="198402904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solidFill>
                  <a:prstClr val="white"/>
                </a:solidFill>
              </a:rPr>
              <a:t>Module A2 – Sphere: an in-depth tour</a:t>
            </a:r>
          </a:p>
          <a:p>
            <a:r>
              <a:rPr lang="en-GB" dirty="0" smtClean="0">
                <a:solidFill>
                  <a:prstClr val="white"/>
                </a:solidFill>
              </a:rPr>
              <a:t>Sphere Training Package 2015</a:t>
            </a:r>
          </a:p>
        </p:txBody>
      </p:sp>
    </p:spTree>
    <p:extLst>
      <p:ext uri="{BB962C8B-B14F-4D97-AF65-F5344CB8AC3E}">
        <p14:creationId xmlns:p14="http://schemas.microsoft.com/office/powerpoint/2010/main" val="7814774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A1 – Sphere: a brief tour</a:t>
            </a:r>
          </a:p>
          <a:p>
            <a:r>
              <a:rPr lang="en-GB" dirty="0" smtClean="0"/>
              <a:t>Sphere Training Package 2015</a:t>
            </a:r>
          </a:p>
        </p:txBody>
      </p:sp>
    </p:spTree>
    <p:extLst>
      <p:ext uri="{BB962C8B-B14F-4D97-AF65-F5344CB8AC3E}">
        <p14:creationId xmlns:p14="http://schemas.microsoft.com/office/powerpoint/2010/main" val="162873098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5"/>
          <p:cNvSpPr>
            <a:spLocks noGrp="1" noChangeArrowheads="1"/>
          </p:cNvSpPr>
          <p:nvPr>
            <p:ph type="sldNum" idx="10"/>
          </p:nvPr>
        </p:nvSpPr>
        <p:spPr>
          <a:ln/>
        </p:spPr>
        <p:txBody>
          <a:bodyPr/>
          <a:lstStyle>
            <a:lvl1pPr>
              <a:defRPr/>
            </a:lvl1pPr>
          </a:lstStyle>
          <a:p>
            <a:pPr>
              <a:defRPr/>
            </a:pPr>
            <a:fld id="{F3C81238-2E53-40DF-BE09-D9EDB97D7614}" type="slidenum">
              <a:rPr lang="en-GB"/>
              <a:pPr>
                <a:defRPr/>
              </a:pPr>
              <a:t>‹#›</a:t>
            </a:fld>
            <a:endParaRPr lang="en-GB"/>
          </a:p>
        </p:txBody>
      </p:sp>
    </p:spTree>
    <p:extLst>
      <p:ext uri="{BB962C8B-B14F-4D97-AF65-F5344CB8AC3E}">
        <p14:creationId xmlns:p14="http://schemas.microsoft.com/office/powerpoint/2010/main" val="38434249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idx="10"/>
          </p:nvPr>
        </p:nvSpPr>
        <p:spPr>
          <a:ln/>
        </p:spPr>
        <p:txBody>
          <a:bodyPr/>
          <a:lstStyle>
            <a:lvl1pPr>
              <a:defRPr/>
            </a:lvl1pPr>
          </a:lstStyle>
          <a:p>
            <a:pPr>
              <a:defRPr/>
            </a:pPr>
            <a:fld id="{CBF64B87-D6C2-4143-8461-74EB2FF82516}" type="slidenum">
              <a:rPr lang="en-GB"/>
              <a:pPr>
                <a:defRPr/>
              </a:pPr>
              <a:t>‹#›</a:t>
            </a:fld>
            <a:endParaRPr lang="en-GB"/>
          </a:p>
        </p:txBody>
      </p:sp>
    </p:spTree>
    <p:extLst>
      <p:ext uri="{BB962C8B-B14F-4D97-AF65-F5344CB8AC3E}">
        <p14:creationId xmlns:p14="http://schemas.microsoft.com/office/powerpoint/2010/main" val="38945265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sldNum" idx="10"/>
          </p:nvPr>
        </p:nvSpPr>
        <p:spPr>
          <a:ln/>
        </p:spPr>
        <p:txBody>
          <a:bodyPr/>
          <a:lstStyle>
            <a:lvl1pPr>
              <a:defRPr/>
            </a:lvl1pPr>
          </a:lstStyle>
          <a:p>
            <a:pPr>
              <a:defRPr/>
            </a:pPr>
            <a:fld id="{D5872BBD-450E-45F6-A43D-290C618C40E4}" type="slidenum">
              <a:rPr lang="en-GB"/>
              <a:pPr>
                <a:defRPr/>
              </a:pPr>
              <a:t>‹#›</a:t>
            </a:fld>
            <a:endParaRPr lang="en-GB"/>
          </a:p>
        </p:txBody>
      </p:sp>
    </p:spTree>
    <p:extLst>
      <p:ext uri="{BB962C8B-B14F-4D97-AF65-F5344CB8AC3E}">
        <p14:creationId xmlns:p14="http://schemas.microsoft.com/office/powerpoint/2010/main" val="1402858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5425" cy="452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600200"/>
            <a:ext cx="4037013" cy="452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sldNum" idx="10"/>
          </p:nvPr>
        </p:nvSpPr>
        <p:spPr>
          <a:ln/>
        </p:spPr>
        <p:txBody>
          <a:bodyPr/>
          <a:lstStyle>
            <a:lvl1pPr>
              <a:defRPr/>
            </a:lvl1pPr>
          </a:lstStyle>
          <a:p>
            <a:pPr>
              <a:defRPr/>
            </a:pPr>
            <a:fld id="{3FA465E2-BB97-447A-AA21-7162766E9DDE}" type="slidenum">
              <a:rPr lang="en-GB"/>
              <a:pPr>
                <a:defRPr/>
              </a:pPr>
              <a:t>‹#›</a:t>
            </a:fld>
            <a:endParaRPr lang="en-GB"/>
          </a:p>
        </p:txBody>
      </p:sp>
    </p:spTree>
    <p:extLst>
      <p:ext uri="{BB962C8B-B14F-4D97-AF65-F5344CB8AC3E}">
        <p14:creationId xmlns:p14="http://schemas.microsoft.com/office/powerpoint/2010/main" val="39579935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sldNum" idx="10"/>
          </p:nvPr>
        </p:nvSpPr>
        <p:spPr>
          <a:ln/>
        </p:spPr>
        <p:txBody>
          <a:bodyPr/>
          <a:lstStyle>
            <a:lvl1pPr>
              <a:defRPr/>
            </a:lvl1pPr>
          </a:lstStyle>
          <a:p>
            <a:pPr>
              <a:defRPr/>
            </a:pPr>
            <a:fld id="{58DFD211-BFB8-486E-9A0A-EE4F76C32382}" type="slidenum">
              <a:rPr lang="en-GB"/>
              <a:pPr>
                <a:defRPr/>
              </a:pPr>
              <a:t>‹#›</a:t>
            </a:fld>
            <a:endParaRPr lang="en-GB"/>
          </a:p>
        </p:txBody>
      </p:sp>
    </p:spTree>
    <p:extLst>
      <p:ext uri="{BB962C8B-B14F-4D97-AF65-F5344CB8AC3E}">
        <p14:creationId xmlns:p14="http://schemas.microsoft.com/office/powerpoint/2010/main" val="13466012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sldNum" idx="10"/>
          </p:nvPr>
        </p:nvSpPr>
        <p:spPr>
          <a:ln/>
        </p:spPr>
        <p:txBody>
          <a:bodyPr/>
          <a:lstStyle>
            <a:lvl1pPr>
              <a:defRPr/>
            </a:lvl1pPr>
          </a:lstStyle>
          <a:p>
            <a:pPr>
              <a:defRPr/>
            </a:pPr>
            <a:fld id="{9EDEE93C-8D6E-4FC1-BDAB-8621A3DADC30}" type="slidenum">
              <a:rPr lang="en-GB"/>
              <a:pPr>
                <a:defRPr/>
              </a:pPr>
              <a:t>‹#›</a:t>
            </a:fld>
            <a:endParaRPr lang="en-GB"/>
          </a:p>
        </p:txBody>
      </p:sp>
    </p:spTree>
    <p:extLst>
      <p:ext uri="{BB962C8B-B14F-4D97-AF65-F5344CB8AC3E}">
        <p14:creationId xmlns:p14="http://schemas.microsoft.com/office/powerpoint/2010/main" val="10398536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ln/>
        </p:spPr>
        <p:txBody>
          <a:bodyPr/>
          <a:lstStyle>
            <a:lvl1pPr>
              <a:defRPr/>
            </a:lvl1pPr>
          </a:lstStyle>
          <a:p>
            <a:pPr>
              <a:defRPr/>
            </a:pPr>
            <a:fld id="{72960856-0E21-4813-BD01-EEE5A08AEFDD}" type="slidenum">
              <a:rPr lang="en-GB"/>
              <a:pPr>
                <a:defRPr/>
              </a:pPr>
              <a:t>‹#›</a:t>
            </a:fld>
            <a:endParaRPr lang="en-GB"/>
          </a:p>
        </p:txBody>
      </p:sp>
    </p:spTree>
    <p:extLst>
      <p:ext uri="{BB962C8B-B14F-4D97-AF65-F5344CB8AC3E}">
        <p14:creationId xmlns:p14="http://schemas.microsoft.com/office/powerpoint/2010/main" val="990755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0A753228-79A0-41AA-AEF9-83E81426A724}" type="slidenum">
              <a:rPr lang="en-GB"/>
              <a:pPr>
                <a:defRPr/>
              </a:pPr>
              <a:t>‹#›</a:t>
            </a:fld>
            <a:endParaRPr lang="en-GB"/>
          </a:p>
        </p:txBody>
      </p:sp>
    </p:spTree>
    <p:extLst>
      <p:ext uri="{BB962C8B-B14F-4D97-AF65-F5344CB8AC3E}">
        <p14:creationId xmlns:p14="http://schemas.microsoft.com/office/powerpoint/2010/main" val="35853591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969649F9-9C55-4A92-9F6E-D316207FC380}" type="slidenum">
              <a:rPr lang="en-GB"/>
              <a:pPr>
                <a:defRPr/>
              </a:pPr>
              <a:t>‹#›</a:t>
            </a:fld>
            <a:endParaRPr lang="en-GB"/>
          </a:p>
        </p:txBody>
      </p:sp>
    </p:spTree>
    <p:extLst>
      <p:ext uri="{BB962C8B-B14F-4D97-AF65-F5344CB8AC3E}">
        <p14:creationId xmlns:p14="http://schemas.microsoft.com/office/powerpoint/2010/main" val="17876048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idx="10"/>
          </p:nvPr>
        </p:nvSpPr>
        <p:spPr>
          <a:ln/>
        </p:spPr>
        <p:txBody>
          <a:bodyPr/>
          <a:lstStyle>
            <a:lvl1pPr>
              <a:defRPr/>
            </a:lvl1pPr>
          </a:lstStyle>
          <a:p>
            <a:pPr>
              <a:defRPr/>
            </a:pPr>
            <a:fld id="{60F535D6-57DF-454E-B105-51CA2B692661}" type="slidenum">
              <a:rPr lang="en-GB"/>
              <a:pPr>
                <a:defRPr/>
              </a:pPr>
              <a:t>‹#›</a:t>
            </a:fld>
            <a:endParaRPr lang="en-GB"/>
          </a:p>
        </p:txBody>
      </p:sp>
    </p:spTree>
    <p:extLst>
      <p:ext uri="{BB962C8B-B14F-4D97-AF65-F5344CB8AC3E}">
        <p14:creationId xmlns:p14="http://schemas.microsoft.com/office/powerpoint/2010/main" val="1848199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xercise Layout">
    <p:spTree>
      <p:nvGrpSpPr>
        <p:cNvPr id="1" name=""/>
        <p:cNvGrpSpPr/>
        <p:nvPr/>
      </p:nvGrpSpPr>
      <p:grpSpPr>
        <a:xfrm>
          <a:off x="0" y="0"/>
          <a:ext cx="0" cy="0"/>
          <a:chOff x="0" y="0"/>
          <a:chExt cx="0" cy="0"/>
        </a:xfrm>
      </p:grpSpPr>
      <p:pic>
        <p:nvPicPr>
          <p:cNvPr id="3" name="Picture 2" descr="meeting shutterstock_230281012.jpg"/>
          <p:cNvPicPr>
            <a:picLocks noChangeAspect="1"/>
          </p:cNvPicPr>
          <p:nvPr userDrawn="1"/>
        </p:nvPicPr>
        <p:blipFill>
          <a:blip r:embed="rId2">
            <a:alphaModFix amt="73000"/>
            <a:extLst>
              <a:ext uri="{28A0092B-C50C-407E-A947-70E740481C1C}">
                <a14:useLocalDpi xmlns:a14="http://schemas.microsoft.com/office/drawing/2010/main" val="0"/>
              </a:ext>
            </a:extLst>
          </a:blip>
          <a:stretch>
            <a:fillRect/>
          </a:stretch>
        </p:blipFill>
        <p:spPr>
          <a:xfrm>
            <a:off x="5500687" y="3428900"/>
            <a:ext cx="3644656" cy="2882923"/>
          </a:xfrm>
          <a:prstGeom prst="rect">
            <a:avLst/>
          </a:prstGeom>
        </p:spPr>
      </p:pic>
      <p:pic>
        <p:nvPicPr>
          <p:cNvPr id="12" name="Picture 11" descr="bottom-curve-fad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A1 – Sphere: a brief tour</a:t>
            </a:r>
          </a:p>
          <a:p>
            <a:r>
              <a:rPr lang="en-GB" dirty="0" smtClean="0"/>
              <a:t>Sphere Training Package 2015</a:t>
            </a:r>
          </a:p>
        </p:txBody>
      </p:sp>
    </p:spTree>
    <p:extLst>
      <p:ext uri="{BB962C8B-B14F-4D97-AF65-F5344CB8AC3E}">
        <p14:creationId xmlns:p14="http://schemas.microsoft.com/office/powerpoint/2010/main" val="47193511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128588"/>
            <a:ext cx="2055813" cy="59928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28588"/>
            <a:ext cx="6016625" cy="5992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idx="10"/>
          </p:nvPr>
        </p:nvSpPr>
        <p:spPr>
          <a:ln/>
        </p:spPr>
        <p:txBody>
          <a:bodyPr/>
          <a:lstStyle>
            <a:lvl1pPr>
              <a:defRPr/>
            </a:lvl1pPr>
          </a:lstStyle>
          <a:p>
            <a:pPr>
              <a:defRPr/>
            </a:pPr>
            <a:fld id="{450AB903-E53B-4BE1-844A-B0D96EB487B7}" type="slidenum">
              <a:rPr lang="en-GB"/>
              <a:pPr>
                <a:defRPr/>
              </a:pPr>
              <a:t>‹#›</a:t>
            </a:fld>
            <a:endParaRPr lang="en-GB"/>
          </a:p>
        </p:txBody>
      </p:sp>
    </p:spTree>
    <p:extLst>
      <p:ext uri="{BB962C8B-B14F-4D97-AF65-F5344CB8AC3E}">
        <p14:creationId xmlns:p14="http://schemas.microsoft.com/office/powerpoint/2010/main" val="1602807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pic>
        <p:nvPicPr>
          <p:cNvPr id="4" name="Picture 3"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3" name="Footer Placeholder 2"/>
          <p:cNvSpPr>
            <a:spLocks noGrp="1"/>
          </p:cNvSpPr>
          <p:nvPr>
            <p:ph type="ftr" sz="quarter" idx="10"/>
          </p:nvPr>
        </p:nvSpPr>
        <p:spPr/>
        <p:txBody>
          <a:bodyPr/>
          <a:lstStyle>
            <a:lvl1pPr>
              <a:defRPr>
                <a:solidFill>
                  <a:srgbClr val="FFFFFF"/>
                </a:solidFill>
              </a:defRPr>
            </a:lvl1pPr>
          </a:lstStyle>
          <a:p>
            <a:r>
              <a:rPr lang="en-GB" dirty="0" smtClean="0"/>
              <a:t>Module A1 – Sphere: a brief tour</a:t>
            </a:r>
          </a:p>
          <a:p>
            <a:r>
              <a:rPr lang="en-GB" dirty="0" smtClean="0"/>
              <a:t>Sphere Training Package 2015</a:t>
            </a:r>
          </a:p>
        </p:txBody>
      </p:sp>
    </p:spTree>
    <p:extLst>
      <p:ext uri="{BB962C8B-B14F-4D97-AF65-F5344CB8AC3E}">
        <p14:creationId xmlns:p14="http://schemas.microsoft.com/office/powerpoint/2010/main" val="5275338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5655513"/>
            <a:ext cx="9144000" cy="1211010"/>
          </a:xfrm>
          <a:prstGeom prst="rect">
            <a:avLst/>
          </a:prstGeom>
        </p:spPr>
      </p:pic>
    </p:spTree>
    <p:extLst>
      <p:ext uri="{BB962C8B-B14F-4D97-AF65-F5344CB8AC3E}">
        <p14:creationId xmlns:p14="http://schemas.microsoft.com/office/powerpoint/2010/main" val="52776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dy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7679604"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solidFill>
                  <a:prstClr val="white"/>
                </a:solidFill>
              </a:rPr>
              <a:t>Module A8 – The Core Humanitarian Standard in the Sphere Handbook</a:t>
            </a:r>
          </a:p>
          <a:p>
            <a:r>
              <a:rPr lang="en-GB" dirty="0" smtClean="0">
                <a:solidFill>
                  <a:prstClr val="white"/>
                </a:solidFill>
              </a:rPr>
              <a:t>Sphere Training Package 2016</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7" name="Picture 6" descr="Sphere-Project-Logo-Standard-No-Tagline-RGB.png"/>
          <p:cNvPicPr>
            <a:picLocks noChangeAspect="1"/>
          </p:cNvPicPr>
          <p:nvPr userDrawn="1"/>
        </p:nvPicPr>
        <p:blipFill rotWithShape="1">
          <a:blip r:embed="rId3">
            <a:extLst>
              <a:ext uri="{28A0092B-C50C-407E-A947-70E740481C1C}">
                <a14:useLocalDpi xmlns:a14="http://schemas.microsoft.com/office/drawing/2010/main" val="0"/>
              </a:ext>
            </a:extLst>
          </a:blip>
          <a:srcRect l="35730" r="36921" b="33872"/>
          <a:stretch/>
        </p:blipFill>
        <p:spPr>
          <a:xfrm>
            <a:off x="8280138" y="162034"/>
            <a:ext cx="749300" cy="733775"/>
          </a:xfrm>
          <a:prstGeom prst="rect">
            <a:avLst/>
          </a:prstGeom>
        </p:spPr>
      </p:pic>
    </p:spTree>
    <p:extLst>
      <p:ext uri="{BB962C8B-B14F-4D97-AF65-F5344CB8AC3E}">
        <p14:creationId xmlns:p14="http://schemas.microsoft.com/office/powerpoint/2010/main" val="407416792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ody Layout with large circle icon">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7679604"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5234152" y="1340442"/>
            <a:ext cx="3452648"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solidFill>
                  <a:prstClr val="white"/>
                </a:solidFill>
              </a:rPr>
              <a:t>Module A8 – The Core Humanitarian Standard in the Sphere Handbook</a:t>
            </a:r>
          </a:p>
          <a:p>
            <a:r>
              <a:rPr lang="en-GB" dirty="0" smtClean="0">
                <a:solidFill>
                  <a:prstClr val="white"/>
                </a:solidFill>
              </a:rPr>
              <a:t>Sphere Training Package 2016</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7" name="Picture 6" descr="Sphere-Project-Logo-Standard-No-Tagline-RGB.png"/>
          <p:cNvPicPr>
            <a:picLocks noChangeAspect="1"/>
          </p:cNvPicPr>
          <p:nvPr userDrawn="1"/>
        </p:nvPicPr>
        <p:blipFill rotWithShape="1">
          <a:blip r:embed="rId3">
            <a:extLst>
              <a:ext uri="{28A0092B-C50C-407E-A947-70E740481C1C}">
                <a14:useLocalDpi xmlns:a14="http://schemas.microsoft.com/office/drawing/2010/main" val="0"/>
              </a:ext>
            </a:extLst>
          </a:blip>
          <a:srcRect l="35730" r="36921" b="33872"/>
          <a:stretch/>
        </p:blipFill>
        <p:spPr>
          <a:xfrm>
            <a:off x="8280138" y="162034"/>
            <a:ext cx="749300" cy="733775"/>
          </a:xfrm>
          <a:prstGeom prst="rect">
            <a:avLst/>
          </a:prstGeom>
        </p:spPr>
      </p:pic>
      <p:pic>
        <p:nvPicPr>
          <p:cNvPr id="9" name="Picture 2" descr="http://www.sphereproject.org/silo/images/chs-nine-commitments_800x800.jpg"/>
          <p:cNvPicPr>
            <a:picLocks noChangeAspect="1" noChangeArrowheads="1"/>
          </p:cNvPicPr>
          <p:nvPr userDrawn="1"/>
        </p:nvPicPr>
        <p:blipFill>
          <a:blip r:embed="rId4">
            <a:extLst>
              <a:ext uri="{28A0092B-C50C-407E-A947-70E740481C1C}">
                <a14:useLocalDpi xmlns:a14="http://schemas.microsoft.com/office/drawing/2010/main" val="0"/>
              </a:ext>
            </a:extLst>
          </a:blip>
          <a:stretch>
            <a:fillRect/>
          </a:stretch>
        </p:blipFill>
        <p:spPr bwMode="auto">
          <a:xfrm>
            <a:off x="344256" y="1222889"/>
            <a:ext cx="4730493" cy="47304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089970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dy Layout with small circle icon">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7679604" cy="1081760"/>
          </a:xfrm>
        </p:spPr>
        <p:txBody>
          <a:bodyPr anchor="ctr" anchorCtr="0">
            <a:noAutofit/>
          </a:bodyPr>
          <a:lstStyle>
            <a:lvl1pPr>
              <a:defRPr sz="2800"/>
            </a:lvl1pPr>
          </a:lstStyle>
          <a:p>
            <a:r>
              <a:rPr lang="en-GB" dirty="0" smtClean="0"/>
              <a:t>Click to edit Master title style</a:t>
            </a:r>
            <a:endParaRPr lang="en-GB" dirty="0"/>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solidFill>
                  <a:prstClr val="white"/>
                </a:solidFill>
              </a:rPr>
              <a:t>Module A8 – The Core Humanitarian Standard in the Sphere Handbook</a:t>
            </a:r>
          </a:p>
          <a:p>
            <a:r>
              <a:rPr lang="en-GB" dirty="0" smtClean="0">
                <a:solidFill>
                  <a:prstClr val="white"/>
                </a:solidFill>
              </a:rPr>
              <a:t>Sphere Training Package 2016</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7" name="Picture 6" descr="Sphere-Project-Logo-Standard-No-Tagline-RGB.png"/>
          <p:cNvPicPr>
            <a:picLocks noChangeAspect="1"/>
          </p:cNvPicPr>
          <p:nvPr userDrawn="1"/>
        </p:nvPicPr>
        <p:blipFill rotWithShape="1">
          <a:blip r:embed="rId3">
            <a:extLst>
              <a:ext uri="{28A0092B-C50C-407E-A947-70E740481C1C}">
                <a14:useLocalDpi xmlns:a14="http://schemas.microsoft.com/office/drawing/2010/main" val="0"/>
              </a:ext>
            </a:extLst>
          </a:blip>
          <a:srcRect l="35730" r="36921" b="33872"/>
          <a:stretch/>
        </p:blipFill>
        <p:spPr>
          <a:xfrm>
            <a:off x="8280138" y="162034"/>
            <a:ext cx="749300" cy="733775"/>
          </a:xfrm>
          <a:prstGeom prst="rect">
            <a:avLst/>
          </a:prstGeom>
        </p:spPr>
      </p:pic>
      <p:pic>
        <p:nvPicPr>
          <p:cNvPr id="9" name="Picture 2" descr="http://www.sphereproject.org/silo/images/chs-nine-commitments_800x800.jpg"/>
          <p:cNvPicPr>
            <a:picLocks noChangeAspect="1" noChangeArrowheads="1"/>
          </p:cNvPicPr>
          <p:nvPr userDrawn="1"/>
        </p:nvPicPr>
        <p:blipFill>
          <a:blip r:embed="rId4">
            <a:extLst>
              <a:ext uri="{28A0092B-C50C-407E-A947-70E740481C1C}">
                <a14:useLocalDpi xmlns:a14="http://schemas.microsoft.com/office/drawing/2010/main" val="0"/>
              </a:ext>
            </a:extLst>
          </a:blip>
          <a:stretch>
            <a:fillRect/>
          </a:stretch>
        </p:blipFill>
        <p:spPr bwMode="auto">
          <a:xfrm>
            <a:off x="7634968" y="5006481"/>
            <a:ext cx="1301103" cy="1301103"/>
          </a:xfrm>
          <a:prstGeom prst="rect">
            <a:avLst/>
          </a:prstGeom>
          <a:noFill/>
          <a:extLst>
            <a:ext uri="{909E8E84-426E-40DD-AFC4-6F175D3DCCD1}">
              <a14:hiddenFill xmlns:a14="http://schemas.microsoft.com/office/drawing/2010/main">
                <a:solidFill>
                  <a:srgbClr val="FFFFFF"/>
                </a:solidFill>
              </a14:hiddenFill>
            </a:ext>
          </a:extLst>
        </p:spPr>
      </p:pic>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spTree>
    <p:extLst>
      <p:ext uri="{BB962C8B-B14F-4D97-AF65-F5344CB8AC3E}">
        <p14:creationId xmlns:p14="http://schemas.microsoft.com/office/powerpoint/2010/main" val="395713124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head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970027" y="490036"/>
            <a:ext cx="7166778" cy="4630336"/>
          </a:xfrm>
        </p:spPr>
        <p:txBody>
          <a:bodyPr anchor="ctr" anchorCtr="0">
            <a:noAutofit/>
          </a:bodyPr>
          <a:lstStyle>
            <a:lvl1pPr algn="ctr">
              <a:defRPr sz="3200"/>
            </a:lvl1pPr>
          </a:lstStyle>
          <a:p>
            <a:r>
              <a:rPr lang="en-GB" dirty="0" smtClean="0"/>
              <a:t>Click to edit Master title style</a:t>
            </a:r>
            <a:endParaRPr lang="en-GB" dirty="0"/>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solidFill>
                  <a:prstClr val="white"/>
                </a:solidFill>
              </a:rPr>
              <a:t>Module A8 – The Core Humanitarian Standard in the Sphere Handbook</a:t>
            </a:r>
          </a:p>
          <a:p>
            <a:r>
              <a:rPr lang="en-GB" dirty="0" smtClean="0">
                <a:solidFill>
                  <a:prstClr val="white"/>
                </a:solidFill>
              </a:rPr>
              <a:t>Sphere Training Package 2016</a:t>
            </a:r>
          </a:p>
        </p:txBody>
      </p:sp>
      <p:pic>
        <p:nvPicPr>
          <p:cNvPr id="5" name="Picture 4" descr="Sphere-Project-Logo-Standard-No-Tagline-RGB.png"/>
          <p:cNvPicPr>
            <a:picLocks noChangeAspect="1"/>
          </p:cNvPicPr>
          <p:nvPr userDrawn="1"/>
        </p:nvPicPr>
        <p:blipFill rotWithShape="1">
          <a:blip r:embed="rId3">
            <a:extLst>
              <a:ext uri="{28A0092B-C50C-407E-A947-70E740481C1C}">
                <a14:useLocalDpi xmlns:a14="http://schemas.microsoft.com/office/drawing/2010/main" val="0"/>
              </a:ext>
            </a:extLst>
          </a:blip>
          <a:srcRect l="35730" r="36921" b="33872"/>
          <a:stretch/>
        </p:blipFill>
        <p:spPr>
          <a:xfrm>
            <a:off x="8280138" y="162034"/>
            <a:ext cx="749300" cy="733775"/>
          </a:xfrm>
          <a:prstGeom prst="rect">
            <a:avLst/>
          </a:prstGeom>
        </p:spPr>
      </p:pic>
    </p:spTree>
    <p:extLst>
      <p:ext uri="{BB962C8B-B14F-4D97-AF65-F5344CB8AC3E}">
        <p14:creationId xmlns:p14="http://schemas.microsoft.com/office/powerpoint/2010/main" val="13897019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theme" Target="../theme/theme2.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0"/>
            <a:ext cx="8229600" cy="1081760"/>
          </a:xfrm>
          <a:prstGeom prst="rect">
            <a:avLst/>
          </a:prstGeom>
          <a:noFill/>
        </p:spPr>
        <p:txBody>
          <a:bodyPr vert="horz" lIns="72000" tIns="36000" rIns="72000" bIns="36000" rtlCol="0" anchor="ctr" anchorCtr="0">
            <a:noAutofit/>
          </a:bodyPr>
          <a:lstStyle/>
          <a:p>
            <a:r>
              <a:rPr lang="en-GB" dirty="0" smtClean="0"/>
              <a:t>Click to edit </a:t>
            </a:r>
            <a:r>
              <a:rPr lang="en-GB" noProof="0" dirty="0" smtClean="0"/>
              <a:t>Master</a:t>
            </a:r>
            <a:r>
              <a:rPr lang="en-GB" dirty="0" smtClean="0"/>
              <a:t> title style</a:t>
            </a:r>
            <a:endParaRPr lang="en-GB" dirty="0"/>
          </a:p>
        </p:txBody>
      </p:sp>
      <p:sp>
        <p:nvSpPr>
          <p:cNvPr id="3" name="Text Placeholder 2"/>
          <p:cNvSpPr>
            <a:spLocks noGrp="1"/>
          </p:cNvSpPr>
          <p:nvPr>
            <p:ph type="body" idx="1"/>
          </p:nvPr>
        </p:nvSpPr>
        <p:spPr>
          <a:xfrm>
            <a:off x="457200" y="1352200"/>
            <a:ext cx="8229600" cy="4785722"/>
          </a:xfrm>
          <a:prstGeom prst="rect">
            <a:avLst/>
          </a:prstGeom>
        </p:spPr>
        <p:txBody>
          <a:bodyPr vert="horz" lIns="91440" tIns="45720" rIns="91440" bIns="45720" rtlCol="0">
            <a:noAutofit/>
          </a:bodyPr>
          <a:lstStyle/>
          <a:p>
            <a:pPr lvl="0"/>
            <a:r>
              <a:rPr lang="en-GB" dirty="0" smtClean="0"/>
              <a:t>Click to edit Master text s</a:t>
            </a:r>
            <a:r>
              <a:rPr lang="en-GB" noProof="0" dirty="0" err="1" smtClean="0"/>
              <a:t>tyles</a:t>
            </a:r>
            <a:endParaRPr lang="en-GB" noProof="0" dirty="0" smtClean="0"/>
          </a:p>
          <a:p>
            <a:pPr lvl="1"/>
            <a:r>
              <a:rPr lang="en-GB" noProof="0" dirty="0" smtClean="0"/>
              <a:t>Second level</a:t>
            </a:r>
          </a:p>
          <a:p>
            <a:pPr lvl="2"/>
            <a:r>
              <a:rPr lang="en-GB" noProof="0" dirty="0" smtClean="0"/>
              <a:t>Third level</a:t>
            </a:r>
          </a:p>
        </p:txBody>
      </p:sp>
      <p:sp>
        <p:nvSpPr>
          <p:cNvPr id="5"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rgbClr val="004386"/>
                </a:solidFill>
                <a:latin typeface="Tahoma"/>
                <a:cs typeface="Tahoma"/>
              </a:defRPr>
            </a:lvl1pPr>
          </a:lstStyle>
          <a:p>
            <a:r>
              <a:rPr lang="en-GB" dirty="0" smtClean="0"/>
              <a:t>Module A1 – Sphere: a brief tour</a:t>
            </a:r>
          </a:p>
          <a:p>
            <a:r>
              <a:rPr lang="en-GB" dirty="0" smtClean="0"/>
              <a:t>Sphere Training Package 2015</a:t>
            </a:r>
          </a:p>
        </p:txBody>
      </p:sp>
    </p:spTree>
    <p:extLst>
      <p:ext uri="{BB962C8B-B14F-4D97-AF65-F5344CB8AC3E}">
        <p14:creationId xmlns:p14="http://schemas.microsoft.com/office/powerpoint/2010/main" val="1775481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dt="0"/>
  <p:txStyles>
    <p:titleStyle>
      <a:lvl1pPr algn="l" defTabSz="457200" rtl="0" eaLnBrk="1" latinLnBrk="0" hangingPunct="1">
        <a:lnSpc>
          <a:spcPct val="100000"/>
        </a:lnSpc>
        <a:spcBef>
          <a:spcPct val="0"/>
        </a:spcBef>
        <a:buNone/>
        <a:defRPr sz="2800" b="1" kern="1200">
          <a:solidFill>
            <a:schemeClr val="tx2"/>
          </a:solidFill>
          <a:latin typeface="Tahoma"/>
          <a:ea typeface="+mj-ea"/>
          <a:cs typeface="Tahoma"/>
        </a:defRPr>
      </a:lvl1pPr>
    </p:titleStyle>
    <p:bodyStyle>
      <a:lvl1pPr marL="0" indent="0" algn="l" defTabSz="457200" rtl="0" eaLnBrk="1" latinLnBrk="0" hangingPunct="1">
        <a:spcBef>
          <a:spcPct val="20000"/>
        </a:spcBef>
        <a:buClr>
          <a:schemeClr val="tx2"/>
        </a:buClr>
        <a:buFontTx/>
        <a:buNone/>
        <a:defRPr sz="2200" kern="1200">
          <a:solidFill>
            <a:srgbClr val="004386"/>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4386"/>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4386"/>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0"/>
            <a:ext cx="8229600" cy="1081760"/>
          </a:xfrm>
          <a:prstGeom prst="rect">
            <a:avLst/>
          </a:prstGeom>
          <a:noFill/>
        </p:spPr>
        <p:txBody>
          <a:bodyPr vert="horz" lIns="72000" tIns="36000" rIns="72000" bIns="36000" rtlCol="0" anchor="ctr" anchorCtr="0">
            <a:noAutofit/>
          </a:bodyPr>
          <a:lstStyle/>
          <a:p>
            <a:r>
              <a:rPr lang="en-GB" dirty="0" smtClean="0"/>
              <a:t>Click to edit </a:t>
            </a:r>
            <a:r>
              <a:rPr lang="en-GB" noProof="0" dirty="0" smtClean="0"/>
              <a:t>Master</a:t>
            </a:r>
            <a:r>
              <a:rPr lang="en-GB" dirty="0" smtClean="0"/>
              <a:t> title style</a:t>
            </a:r>
            <a:endParaRPr lang="en-GB" dirty="0"/>
          </a:p>
        </p:txBody>
      </p:sp>
      <p:sp>
        <p:nvSpPr>
          <p:cNvPr id="3" name="Text Placeholder 2"/>
          <p:cNvSpPr>
            <a:spLocks noGrp="1"/>
          </p:cNvSpPr>
          <p:nvPr>
            <p:ph type="body" idx="1"/>
          </p:nvPr>
        </p:nvSpPr>
        <p:spPr>
          <a:xfrm>
            <a:off x="457200" y="1352200"/>
            <a:ext cx="8229600" cy="4785722"/>
          </a:xfrm>
          <a:prstGeom prst="rect">
            <a:avLst/>
          </a:prstGeom>
        </p:spPr>
        <p:txBody>
          <a:bodyPr vert="horz" lIns="91440" tIns="45720" rIns="91440" bIns="45720" rtlCol="0">
            <a:noAutofit/>
          </a:bodyPr>
          <a:lstStyle/>
          <a:p>
            <a:pPr lvl="0"/>
            <a:r>
              <a:rPr lang="en-GB" dirty="0" smtClean="0"/>
              <a:t>Click to edit Master text s</a:t>
            </a:r>
            <a:r>
              <a:rPr lang="en-GB" noProof="0" dirty="0" err="1" smtClean="0"/>
              <a:t>tyles</a:t>
            </a:r>
            <a:endParaRPr lang="en-GB" noProof="0" dirty="0" smtClean="0"/>
          </a:p>
          <a:p>
            <a:pPr lvl="1"/>
            <a:r>
              <a:rPr lang="en-GB" noProof="0" dirty="0" smtClean="0"/>
              <a:t>Second level</a:t>
            </a:r>
          </a:p>
          <a:p>
            <a:pPr lvl="2"/>
            <a:r>
              <a:rPr lang="en-GB" noProof="0" dirty="0" smtClean="0"/>
              <a:t>Third level</a:t>
            </a:r>
          </a:p>
        </p:txBody>
      </p:sp>
      <p:sp>
        <p:nvSpPr>
          <p:cNvPr id="5"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rgbClr val="004386"/>
                </a:solidFill>
                <a:latin typeface="Tahoma"/>
                <a:cs typeface="Tahoma"/>
              </a:defRPr>
            </a:lvl1pPr>
          </a:lstStyle>
          <a:p>
            <a:r>
              <a:rPr lang="en-GB" dirty="0" smtClean="0"/>
              <a:t>Module A8 – The Core Humanitarian Standard in the Sphere Handbook</a:t>
            </a:r>
          </a:p>
          <a:p>
            <a:r>
              <a:rPr lang="en-GB" dirty="0" smtClean="0"/>
              <a:t>Sphere Training Package 2016</a:t>
            </a:r>
          </a:p>
        </p:txBody>
      </p:sp>
    </p:spTree>
    <p:extLst>
      <p:ext uri="{BB962C8B-B14F-4D97-AF65-F5344CB8AC3E}">
        <p14:creationId xmlns:p14="http://schemas.microsoft.com/office/powerpoint/2010/main" val="208157282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Lst>
  <p:timing>
    <p:tnLst>
      <p:par>
        <p:cTn id="1" dur="indefinite" restart="never" nodeType="tmRoot"/>
      </p:par>
    </p:tnLst>
  </p:timing>
  <p:hf sldNum="0" hdr="0" dt="0"/>
  <p:txStyles>
    <p:titleStyle>
      <a:lvl1pPr algn="l" defTabSz="457200" rtl="0" eaLnBrk="1" latinLnBrk="0" hangingPunct="1">
        <a:lnSpc>
          <a:spcPct val="100000"/>
        </a:lnSpc>
        <a:spcBef>
          <a:spcPct val="0"/>
        </a:spcBef>
        <a:buNone/>
        <a:defRPr sz="2800" b="1" kern="1200">
          <a:solidFill>
            <a:schemeClr val="tx2"/>
          </a:solidFill>
          <a:latin typeface="Tahoma"/>
          <a:ea typeface="+mj-ea"/>
          <a:cs typeface="Tahoma"/>
        </a:defRPr>
      </a:lvl1pPr>
    </p:titleStyle>
    <p:bodyStyle>
      <a:lvl1pPr marL="0" indent="0" algn="l" defTabSz="457200" rtl="0" eaLnBrk="1" latinLnBrk="0" hangingPunct="1">
        <a:spcBef>
          <a:spcPct val="20000"/>
        </a:spcBef>
        <a:buClr>
          <a:schemeClr val="tx2"/>
        </a:buClr>
        <a:buFontTx/>
        <a:buNone/>
        <a:defRPr sz="2200" kern="1200">
          <a:solidFill>
            <a:srgbClr val="004386"/>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4386"/>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4386"/>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0"/>
            <a:ext cx="8229600" cy="1081760"/>
          </a:xfrm>
          <a:prstGeom prst="rect">
            <a:avLst/>
          </a:prstGeom>
          <a:noFill/>
        </p:spPr>
        <p:txBody>
          <a:bodyPr vert="horz" lIns="72000" tIns="36000" rIns="72000" bIns="36000" rtlCol="0" anchor="ctr" anchorCtr="0">
            <a:noAutofit/>
          </a:bodyPr>
          <a:lstStyle/>
          <a:p>
            <a:r>
              <a:rPr lang="en-GB" dirty="0" smtClean="0"/>
              <a:t>Click to edit </a:t>
            </a:r>
            <a:r>
              <a:rPr lang="en-GB" noProof="0" dirty="0" smtClean="0"/>
              <a:t>Master</a:t>
            </a:r>
            <a:r>
              <a:rPr lang="en-GB" dirty="0" smtClean="0"/>
              <a:t> title style</a:t>
            </a:r>
            <a:endParaRPr lang="en-GB" dirty="0"/>
          </a:p>
        </p:txBody>
      </p:sp>
      <p:sp>
        <p:nvSpPr>
          <p:cNvPr id="3" name="Text Placeholder 2"/>
          <p:cNvSpPr>
            <a:spLocks noGrp="1"/>
          </p:cNvSpPr>
          <p:nvPr>
            <p:ph type="body" idx="1"/>
          </p:nvPr>
        </p:nvSpPr>
        <p:spPr>
          <a:xfrm>
            <a:off x="457200" y="1352200"/>
            <a:ext cx="8229600" cy="4785722"/>
          </a:xfrm>
          <a:prstGeom prst="rect">
            <a:avLst/>
          </a:prstGeom>
        </p:spPr>
        <p:txBody>
          <a:bodyPr vert="horz" lIns="91440" tIns="45720" rIns="91440" bIns="45720" rtlCol="0">
            <a:noAutofit/>
          </a:bodyPr>
          <a:lstStyle/>
          <a:p>
            <a:pPr lvl="0"/>
            <a:r>
              <a:rPr lang="en-GB" dirty="0" smtClean="0"/>
              <a:t>Click to edit Master text s</a:t>
            </a:r>
            <a:r>
              <a:rPr lang="en-GB" noProof="0" dirty="0" err="1" smtClean="0"/>
              <a:t>tyles</a:t>
            </a:r>
            <a:endParaRPr lang="en-GB" noProof="0" dirty="0" smtClean="0"/>
          </a:p>
          <a:p>
            <a:pPr lvl="1"/>
            <a:r>
              <a:rPr lang="en-GB" noProof="0" dirty="0" smtClean="0"/>
              <a:t>Second level</a:t>
            </a:r>
          </a:p>
          <a:p>
            <a:pPr lvl="2"/>
            <a:r>
              <a:rPr lang="en-GB" noProof="0" dirty="0" smtClean="0"/>
              <a:t>Third level</a:t>
            </a:r>
          </a:p>
        </p:txBody>
      </p:sp>
      <p:sp>
        <p:nvSpPr>
          <p:cNvPr id="5"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rgbClr val="004386"/>
                </a:solidFill>
                <a:latin typeface="Tahoma"/>
                <a:cs typeface="Tahoma"/>
              </a:defRPr>
            </a:lvl1pPr>
          </a:lstStyle>
          <a:p>
            <a:r>
              <a:rPr lang="en-GB" dirty="0" smtClean="0"/>
              <a:t>Module A2 – Sphere: an in-depth tour</a:t>
            </a:r>
          </a:p>
          <a:p>
            <a:r>
              <a:rPr lang="en-GB" dirty="0" smtClean="0"/>
              <a:t>Sphere Training Package 2015</a:t>
            </a:r>
          </a:p>
        </p:txBody>
      </p:sp>
    </p:spTree>
    <p:extLst>
      <p:ext uri="{BB962C8B-B14F-4D97-AF65-F5344CB8AC3E}">
        <p14:creationId xmlns:p14="http://schemas.microsoft.com/office/powerpoint/2010/main" val="908932056"/>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Lst>
  <p:hf sldNum="0" hdr="0" dt="0"/>
  <p:txStyles>
    <p:titleStyle>
      <a:lvl1pPr algn="l" defTabSz="457200" rtl="0" eaLnBrk="1" latinLnBrk="0" hangingPunct="1">
        <a:lnSpc>
          <a:spcPct val="100000"/>
        </a:lnSpc>
        <a:spcBef>
          <a:spcPct val="0"/>
        </a:spcBef>
        <a:buNone/>
        <a:defRPr sz="2800" b="1" kern="1200">
          <a:solidFill>
            <a:schemeClr val="tx2"/>
          </a:solidFill>
          <a:latin typeface="Tahoma"/>
          <a:ea typeface="+mj-ea"/>
          <a:cs typeface="Tahoma"/>
        </a:defRPr>
      </a:lvl1pPr>
    </p:titleStyle>
    <p:bodyStyle>
      <a:lvl1pPr marL="0" indent="0" algn="l" defTabSz="457200" rtl="0" eaLnBrk="1" latinLnBrk="0" hangingPunct="1">
        <a:spcBef>
          <a:spcPct val="20000"/>
        </a:spcBef>
        <a:buClr>
          <a:schemeClr val="tx2"/>
        </a:buClr>
        <a:buFontTx/>
        <a:buNone/>
        <a:defRPr sz="2200" kern="1200">
          <a:solidFill>
            <a:srgbClr val="004386"/>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4386"/>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4386"/>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128588"/>
            <a:ext cx="8224838"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Pulse para editar el formato del texto de título</a:t>
            </a:r>
          </a:p>
        </p:txBody>
      </p:sp>
      <p:sp>
        <p:nvSpPr>
          <p:cNvPr id="1027" name="Rectangle 2"/>
          <p:cNvSpPr>
            <a:spLocks noGrp="1" noChangeArrowheads="1"/>
          </p:cNvSpPr>
          <p:nvPr>
            <p:ph type="body" idx="1"/>
          </p:nvPr>
        </p:nvSpPr>
        <p:spPr bwMode="auto">
          <a:xfrm>
            <a:off x="457200" y="1600200"/>
            <a:ext cx="8224838" cy="452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Pulse para editar los formatos del texto del esquema</a:t>
            </a:r>
          </a:p>
          <a:p>
            <a:pPr lvl="1"/>
            <a:r>
              <a:rPr lang="en-GB" altLang="en-US" smtClean="0"/>
              <a:t>Segundo nivel del esquema</a:t>
            </a:r>
          </a:p>
          <a:p>
            <a:pPr lvl="2"/>
            <a:r>
              <a:rPr lang="en-GB" altLang="en-US" smtClean="0"/>
              <a:t>Tercer nivel del esquema</a:t>
            </a:r>
          </a:p>
          <a:p>
            <a:pPr lvl="3"/>
            <a:r>
              <a:rPr lang="en-GB" altLang="en-US" smtClean="0"/>
              <a:t>Cuarto nivel del esquema</a:t>
            </a:r>
          </a:p>
          <a:p>
            <a:pPr lvl="4"/>
            <a:r>
              <a:rPr lang="en-GB" altLang="en-US" smtClean="0"/>
              <a:t>Quinto nivel del esquema</a:t>
            </a:r>
          </a:p>
          <a:p>
            <a:pPr lvl="4"/>
            <a:r>
              <a:rPr lang="en-GB" altLang="en-US" smtClean="0"/>
              <a:t>Sexto nivel del esquema</a:t>
            </a:r>
          </a:p>
          <a:p>
            <a:pPr lvl="4"/>
            <a:r>
              <a:rPr lang="en-GB" altLang="en-US" smtClean="0"/>
              <a:t>Séptimo nivel del esquema</a:t>
            </a:r>
          </a:p>
          <a:p>
            <a:pPr lvl="4"/>
            <a:r>
              <a:rPr lang="en-GB" altLang="en-US" smtClean="0"/>
              <a:t>Octavo nivel del esquema</a:t>
            </a:r>
          </a:p>
          <a:p>
            <a:pPr lvl="4"/>
            <a:r>
              <a:rPr lang="en-GB" altLang="en-US" smtClean="0"/>
              <a:t>Noveno nivel del esquema</a:t>
            </a:r>
          </a:p>
        </p:txBody>
      </p:sp>
      <p:sp>
        <p:nvSpPr>
          <p:cNvPr id="1028" name="Text Box 3"/>
          <p:cNvSpPr txBox="1">
            <a:spLocks noChangeArrowheads="1"/>
          </p:cNvSpPr>
          <p:nvPr/>
        </p:nvSpPr>
        <p:spPr bwMode="auto">
          <a:xfrm>
            <a:off x="457200" y="6307138"/>
            <a:ext cx="21320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ts val="2163"/>
              </a:spcAft>
              <a:buClr>
                <a:srgbClr val="000000"/>
              </a:buClr>
              <a:buSzPct val="100000"/>
              <a:buFont typeface="Times New Roman" panose="02020603050405020304" pitchFamily="18" charset="0"/>
              <a:buNone/>
            </a:pPr>
            <a:endParaRPr lang="en-US" altLang="en-US" sz="2400" smtClean="0">
              <a:solidFill>
                <a:srgbClr val="FFFFFF"/>
              </a:solidFill>
              <a:latin typeface="Lucida Sans" panose="020B0602030504020204" pitchFamily="34" charset="0"/>
            </a:endParaRPr>
          </a:p>
        </p:txBody>
      </p:sp>
      <p:sp>
        <p:nvSpPr>
          <p:cNvPr id="1029" name="Text Box 4"/>
          <p:cNvSpPr txBox="1">
            <a:spLocks noChangeArrowheads="1"/>
          </p:cNvSpPr>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ts val="2163"/>
              </a:spcAft>
              <a:buClr>
                <a:srgbClr val="000000"/>
              </a:buClr>
              <a:buSzPct val="100000"/>
              <a:buFont typeface="Times New Roman" panose="02020603050405020304" pitchFamily="18" charset="0"/>
              <a:buNone/>
            </a:pPr>
            <a:endParaRPr lang="en-US" altLang="en-US" sz="2400" smtClean="0">
              <a:solidFill>
                <a:srgbClr val="FFFFFF"/>
              </a:solidFill>
              <a:latin typeface="Lucida Sans" panose="020B0602030504020204" pitchFamily="34" charset="0"/>
            </a:endParaRPr>
          </a:p>
        </p:txBody>
      </p:sp>
      <p:sp>
        <p:nvSpPr>
          <p:cNvPr id="2" name="Rectangle 5"/>
          <p:cNvSpPr>
            <a:spLocks noGrp="1" noChangeArrowheads="1"/>
          </p:cNvSpPr>
          <p:nvPr>
            <p:ph type="sldNum"/>
          </p:nvPr>
        </p:nvSpPr>
        <p:spPr bwMode="auto">
          <a:xfrm>
            <a:off x="6553200" y="6307138"/>
            <a:ext cx="2128838" cy="458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lvl1pPr eaLnBrk="1" hangingPunct="1">
              <a:spcAft>
                <a:spcPts val="2163"/>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Lucida Sans" charset="0"/>
              </a:defRPr>
            </a:lvl1pPr>
          </a:lstStyle>
          <a:p>
            <a:pPr fontAlgn="base">
              <a:spcBef>
                <a:spcPct val="0"/>
              </a:spcBef>
              <a:defRPr/>
            </a:pPr>
            <a:fld id="{F1BB77EF-9942-4F94-84AD-E63E4FB48454}" type="slidenum">
              <a:rPr lang="en-GB" sz="2400"/>
              <a:pPr fontAlgn="base">
                <a:spcBef>
                  <a:spcPct val="0"/>
                </a:spcBef>
                <a:defRPr/>
              </a:pPr>
              <a:t>‹#›</a:t>
            </a:fld>
            <a:endParaRPr lang="en-GB" sz="2400"/>
          </a:p>
        </p:txBody>
      </p:sp>
    </p:spTree>
    <p:extLst>
      <p:ext uri="{BB962C8B-B14F-4D97-AF65-F5344CB8AC3E}">
        <p14:creationId xmlns:p14="http://schemas.microsoft.com/office/powerpoint/2010/main" val="161204791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457200"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SimSun" charset="0"/>
        </a:defRPr>
      </a:lvl1pPr>
      <a:lvl2pPr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Myriad Pro"/>
          <a:ea typeface="SimSun" panose="02010600030101010101" pitchFamily="2" charset="-122"/>
          <a:cs typeface="SimSun" charset="0"/>
        </a:defRPr>
      </a:lvl2pPr>
      <a:lvl3pPr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Myriad Pro"/>
          <a:ea typeface="SimSun" panose="02010600030101010101" pitchFamily="2" charset="-122"/>
          <a:cs typeface="SimSun" charset="0"/>
        </a:defRPr>
      </a:lvl3pPr>
      <a:lvl4pPr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Myriad Pro"/>
          <a:ea typeface="SimSun" panose="02010600030101010101" pitchFamily="2" charset="-122"/>
          <a:cs typeface="SimSun" charset="0"/>
        </a:defRPr>
      </a:lvl4pPr>
      <a:lvl5pPr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Myriad Pro"/>
          <a:ea typeface="SimSun" panose="02010600030101010101" pitchFamily="2" charset="-122"/>
          <a:cs typeface="SimSun" charset="0"/>
        </a:defRPr>
      </a:lvl5pPr>
      <a:lvl6pPr marL="25146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Myriad Pro"/>
          <a:ea typeface="SimSun" panose="02010600030101010101" pitchFamily="2" charset="-122"/>
        </a:defRPr>
      </a:lvl6pPr>
      <a:lvl7pPr marL="29718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Myriad Pro"/>
          <a:ea typeface="SimSun" panose="02010600030101010101" pitchFamily="2" charset="-122"/>
        </a:defRPr>
      </a:lvl7pPr>
      <a:lvl8pPr marL="34290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Myriad Pro"/>
          <a:ea typeface="SimSun" panose="02010600030101010101" pitchFamily="2" charset="-122"/>
        </a:defRPr>
      </a:lvl8pPr>
      <a:lvl9pPr marL="38862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Myriad Pro"/>
          <a:ea typeface="SimSun" panose="02010600030101010101" pitchFamily="2" charset="-122"/>
        </a:defRPr>
      </a:lvl9pPr>
    </p:titleStyle>
    <p:body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SimSun" charset="0"/>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SimSun" charset="0"/>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SimSun" charset="0"/>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SimSun" charset="0"/>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SimSun"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15.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vmlDrawing" Target="../drawings/vmlDrawing2.vml"/><Relationship Id="rId6" Type="http://schemas.openxmlformats.org/officeDocument/2006/relationships/image" Target="../media/image27.emf"/><Relationship Id="rId5" Type="http://schemas.openxmlformats.org/officeDocument/2006/relationships/package" Target="../embeddings/Microsoft_Word_Document9999999999996622222222222.docx"/><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26.xml"/><Relationship Id="rId4" Type="http://schemas.openxmlformats.org/officeDocument/2006/relationships/hyperlink" Target="http://eepurl.com/bABnuj"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8" Type="http://schemas.openxmlformats.org/officeDocument/2006/relationships/package" Target="../embeddings/Microsoft_Word_Document5555555555551111111111111111.docx"/><Relationship Id="rId3" Type="http://schemas.openxmlformats.org/officeDocument/2006/relationships/notesSlide" Target="../notesSlides/notesSlide8.xml"/><Relationship Id="rId7" Type="http://schemas.openxmlformats.org/officeDocument/2006/relationships/oleObject" Target="../embeddings/oleObject1.bin"/><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image" Target="../media/image17.jpeg"/><Relationship Id="rId5" Type="http://schemas.openxmlformats.org/officeDocument/2006/relationships/image" Target="../media/image16.jpeg"/><Relationship Id="rId10" Type="http://schemas.openxmlformats.org/officeDocument/2006/relationships/image" Target="../media/image18.png"/><Relationship Id="rId4" Type="http://schemas.openxmlformats.org/officeDocument/2006/relationships/image" Target="../media/image15.jpeg"/><Relationship Id="rId9" Type="http://schemas.openxmlformats.org/officeDocument/2006/relationships/image" Target="../media/image14.emf"/></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17254" y="2388016"/>
            <a:ext cx="6111628" cy="473976"/>
          </a:xfrm>
          <a:prstGeom prst="rect">
            <a:avLst/>
          </a:prstGeom>
          <a:noFill/>
        </p:spPr>
        <p:txBody>
          <a:bodyPr wrap="square" lIns="0" tIns="0" rIns="0" bIns="0" rtlCol="0">
            <a:spAutoFit/>
          </a:bodyPr>
          <a:lstStyle/>
          <a:p>
            <a:pPr algn="ctr">
              <a:lnSpc>
                <a:spcPct val="110000"/>
              </a:lnSpc>
            </a:pPr>
            <a:r>
              <a:rPr lang="fr-CH" sz="2800" b="1" dirty="0" smtClean="0">
                <a:solidFill>
                  <a:srgbClr val="004386"/>
                </a:solidFill>
                <a:latin typeface="Tahoma"/>
                <a:cs typeface="Tahoma"/>
              </a:rPr>
              <a:t>An introduction to Sphere</a:t>
            </a:r>
            <a:endParaRPr lang="en-GB" sz="2800" b="1" dirty="0">
              <a:solidFill>
                <a:prstClr val="black"/>
              </a:solidFill>
              <a:latin typeface="Tahoma"/>
              <a:cs typeface="Tahoma"/>
            </a:endParaRPr>
          </a:p>
        </p:txBody>
      </p:sp>
      <p:pic>
        <p:nvPicPr>
          <p:cNvPr id="9" name="Picture 8" descr="Sphere-Project-Logo-Standard-No-Tagline-RG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6655" y="523525"/>
            <a:ext cx="2739825" cy="1109629"/>
          </a:xfrm>
          <a:prstGeom prst="rect">
            <a:avLst/>
          </a:prstGeom>
        </p:spPr>
      </p:pic>
      <p:sp>
        <p:nvSpPr>
          <p:cNvPr id="7" name="Title 1"/>
          <p:cNvSpPr txBox="1">
            <a:spLocks/>
          </p:cNvSpPr>
          <p:nvPr/>
        </p:nvSpPr>
        <p:spPr>
          <a:xfrm>
            <a:off x="1774904" y="3462753"/>
            <a:ext cx="5736579" cy="1180338"/>
          </a:xfrm>
          <a:prstGeom prst="rect">
            <a:avLst/>
          </a:prstGeom>
          <a:noFill/>
        </p:spPr>
        <p:txBody>
          <a:bodyPr anchor="t" anchorCtr="0">
            <a:noAutofit/>
          </a:bodyPr>
          <a:lstStyle>
            <a:lvl1pPr algn="ctr" defTabSz="457200" rtl="0" eaLnBrk="1" latinLnBrk="0" hangingPunct="1">
              <a:lnSpc>
                <a:spcPct val="90000"/>
              </a:lnSpc>
              <a:spcBef>
                <a:spcPct val="0"/>
              </a:spcBef>
              <a:buNone/>
              <a:defRPr sz="4000" b="1" kern="1200" baseline="0">
                <a:solidFill>
                  <a:schemeClr val="bg2"/>
                </a:solidFill>
                <a:latin typeface="+mj-lt"/>
                <a:ea typeface="+mj-ea"/>
                <a:cs typeface="Lucida Sans Regular"/>
              </a:defRPr>
            </a:lvl1pPr>
          </a:lstStyle>
          <a:p>
            <a:pPr>
              <a:lnSpc>
                <a:spcPct val="100000"/>
              </a:lnSpc>
            </a:pPr>
            <a:endParaRPr lang="en-GB" sz="2400" b="0" i="1" dirty="0" smtClean="0">
              <a:solidFill>
                <a:srgbClr val="579305"/>
              </a:solidFill>
              <a:latin typeface="Tahoma"/>
              <a:cs typeface="Tahoma"/>
            </a:endParaRPr>
          </a:p>
        </p:txBody>
      </p:sp>
      <p:sp>
        <p:nvSpPr>
          <p:cNvPr id="8" name="Footer Placeholder 3"/>
          <p:cNvSpPr txBox="1">
            <a:spLocks/>
          </p:cNvSpPr>
          <p:nvPr/>
        </p:nvSpPr>
        <p:spPr>
          <a:xfrm>
            <a:off x="457199" y="6043172"/>
            <a:ext cx="6302244"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GB" i="1" dirty="0">
              <a:solidFill>
                <a:prstClr val="white"/>
              </a:solidFill>
              <a:latin typeface="Tahoma"/>
              <a:cs typeface="Tahoma"/>
            </a:endParaRPr>
          </a:p>
        </p:txBody>
      </p:sp>
      <p:sp>
        <p:nvSpPr>
          <p:cNvPr id="10" name="TextBox 9"/>
          <p:cNvSpPr txBox="1"/>
          <p:nvPr/>
        </p:nvSpPr>
        <p:spPr>
          <a:xfrm>
            <a:off x="957854" y="6104352"/>
            <a:ext cx="4606304" cy="338554"/>
          </a:xfrm>
          <a:prstGeom prst="rect">
            <a:avLst/>
          </a:prstGeom>
          <a:noFill/>
        </p:spPr>
        <p:txBody>
          <a:bodyPr wrap="square" rtlCol="0">
            <a:spAutoFit/>
          </a:bodyPr>
          <a:lstStyle/>
          <a:p>
            <a:r>
              <a:rPr lang="en-GB" sz="1600" dirty="0">
                <a:solidFill>
                  <a:schemeClr val="bg1"/>
                </a:solidFill>
                <a:latin typeface="Tahoma"/>
                <a:cs typeface="Tahoma"/>
              </a:rPr>
              <a:t>Module </a:t>
            </a:r>
            <a:r>
              <a:rPr lang="en-GB" sz="1600" dirty="0" smtClean="0">
                <a:solidFill>
                  <a:schemeClr val="bg1"/>
                </a:solidFill>
                <a:latin typeface="Tahoma"/>
                <a:cs typeface="Tahoma"/>
              </a:rPr>
              <a:t>A1 </a:t>
            </a:r>
            <a:r>
              <a:rPr lang="en-GB" sz="1600" dirty="0">
                <a:solidFill>
                  <a:schemeClr val="bg1"/>
                </a:solidFill>
                <a:latin typeface="Tahoma"/>
                <a:cs typeface="Tahoma"/>
              </a:rPr>
              <a:t>– </a:t>
            </a:r>
            <a:r>
              <a:rPr lang="en-GB" sz="1600" dirty="0" smtClean="0">
                <a:solidFill>
                  <a:schemeClr val="bg1"/>
                </a:solidFill>
                <a:latin typeface="Tahoma"/>
                <a:cs typeface="Tahoma"/>
              </a:rPr>
              <a:t>Sphere </a:t>
            </a:r>
            <a:r>
              <a:rPr lang="en-GB" sz="1600" dirty="0">
                <a:solidFill>
                  <a:schemeClr val="bg1"/>
                </a:solidFill>
                <a:latin typeface="Tahoma"/>
                <a:cs typeface="Tahoma"/>
              </a:rPr>
              <a:t>Training Package </a:t>
            </a:r>
            <a:r>
              <a:rPr lang="en-GB" sz="1600" dirty="0" smtClean="0">
                <a:solidFill>
                  <a:schemeClr val="bg1"/>
                </a:solidFill>
                <a:latin typeface="Tahoma"/>
                <a:cs typeface="Tahoma"/>
              </a:rPr>
              <a:t>2015</a:t>
            </a:r>
            <a:endParaRPr lang="en-GB" sz="1600" dirty="0">
              <a:solidFill>
                <a:schemeClr val="bg1"/>
              </a:solidFill>
              <a:latin typeface="Tahoma"/>
              <a:cs typeface="Tahoma"/>
            </a:endParaRPr>
          </a:p>
        </p:txBody>
      </p:sp>
    </p:spTree>
    <p:extLst>
      <p:ext uri="{BB962C8B-B14F-4D97-AF65-F5344CB8AC3E}">
        <p14:creationId xmlns:p14="http://schemas.microsoft.com/office/powerpoint/2010/main" val="32368310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urtadh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347" y="1135390"/>
            <a:ext cx="6911174" cy="4889656"/>
          </a:xfrm>
          <a:prstGeom prst="rect">
            <a:avLst/>
          </a:prstGeom>
        </p:spPr>
      </p:pic>
      <p:pic>
        <p:nvPicPr>
          <p:cNvPr id="9" name="Picture 8" descr="charter.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20441" y="66343"/>
            <a:ext cx="1031799" cy="900000"/>
          </a:xfrm>
          <a:prstGeom prst="rect">
            <a:avLst/>
          </a:prstGeom>
        </p:spPr>
      </p:pic>
      <p:sp>
        <p:nvSpPr>
          <p:cNvPr id="5" name="Title 4"/>
          <p:cNvSpPr>
            <a:spLocks noGrp="1"/>
          </p:cNvSpPr>
          <p:nvPr>
            <p:ph type="title"/>
          </p:nvPr>
        </p:nvSpPr>
        <p:spPr>
          <a:xfrm>
            <a:off x="457201" y="0"/>
            <a:ext cx="7885727" cy="1081760"/>
          </a:xfrm>
        </p:spPr>
        <p:txBody>
          <a:bodyPr/>
          <a:lstStyle/>
          <a:p>
            <a:r>
              <a:rPr lang="en-GB" sz="2400" dirty="0"/>
              <a:t>We acknowledge that our fundamental accountability must be to those we seek to assist</a:t>
            </a:r>
          </a:p>
        </p:txBody>
      </p:sp>
      <p:sp>
        <p:nvSpPr>
          <p:cNvPr id="6" name="Content Placeholder 5"/>
          <p:cNvSpPr>
            <a:spLocks noGrp="1"/>
          </p:cNvSpPr>
          <p:nvPr>
            <p:ph idx="1"/>
          </p:nvPr>
        </p:nvSpPr>
        <p:spPr>
          <a:xfrm>
            <a:off x="6250676" y="5857799"/>
            <a:ext cx="2671603" cy="402940"/>
          </a:xfrm>
        </p:spPr>
        <p:txBody>
          <a:bodyPr/>
          <a:lstStyle/>
          <a:p>
            <a:pPr algn="r"/>
            <a:r>
              <a:rPr lang="en-GB" sz="900" i="1" dirty="0"/>
              <a:t>The Humanitarian Charter, Sphere Handbook</a:t>
            </a:r>
          </a:p>
          <a:p>
            <a:pPr algn="r"/>
            <a:r>
              <a:rPr lang="en-GB" sz="900" dirty="0"/>
              <a:t>SphereProject.org/HumanitarianCharter</a:t>
            </a:r>
          </a:p>
        </p:txBody>
      </p:sp>
      <p:sp>
        <p:nvSpPr>
          <p:cNvPr id="4" name="Footer Placeholder 3"/>
          <p:cNvSpPr>
            <a:spLocks noGrp="1"/>
          </p:cNvSpPr>
          <p:nvPr>
            <p:ph type="ftr" sz="quarter" idx="3"/>
          </p:nvPr>
        </p:nvSpPr>
        <p:spPr/>
        <p:txBody>
          <a:bodyPr/>
          <a:lstStyle/>
          <a:p>
            <a:r>
              <a:rPr lang="en-GB" dirty="0" smtClean="0">
                <a:solidFill>
                  <a:prstClr val="white"/>
                </a:solidFill>
              </a:rPr>
              <a:t>Module A1 – Sphere: a brief tour</a:t>
            </a:r>
          </a:p>
          <a:p>
            <a:r>
              <a:rPr lang="en-GB" dirty="0" smtClean="0">
                <a:solidFill>
                  <a:prstClr val="white"/>
                </a:solidFill>
              </a:rPr>
              <a:t>Sphere Training Package 2015</a:t>
            </a:r>
          </a:p>
        </p:txBody>
      </p:sp>
    </p:spTree>
    <p:extLst>
      <p:ext uri="{BB962C8B-B14F-4D97-AF65-F5344CB8AC3E}">
        <p14:creationId xmlns:p14="http://schemas.microsoft.com/office/powerpoint/2010/main" val="16633844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0441" y="66343"/>
            <a:ext cx="1031799" cy="900000"/>
          </a:xfrm>
          <a:prstGeom prst="rect">
            <a:avLst/>
          </a:prstGeom>
        </p:spPr>
      </p:pic>
      <p:sp>
        <p:nvSpPr>
          <p:cNvPr id="5" name="Title 4"/>
          <p:cNvSpPr>
            <a:spLocks noGrp="1"/>
          </p:cNvSpPr>
          <p:nvPr>
            <p:ph type="title"/>
          </p:nvPr>
        </p:nvSpPr>
        <p:spPr/>
        <p:txBody>
          <a:bodyPr/>
          <a:lstStyle/>
          <a:p>
            <a:r>
              <a:rPr lang="en-GB" sz="2400" dirty="0"/>
              <a:t>All people affected by disaster or conflict have </a:t>
            </a:r>
            <a:r>
              <a:rPr lang="en-GB" sz="2400" dirty="0" smtClean="0"/>
              <a:t/>
            </a:r>
            <a:br>
              <a:rPr lang="en-GB" sz="2400" dirty="0" smtClean="0"/>
            </a:br>
            <a:r>
              <a:rPr lang="en-GB" sz="2400" dirty="0" smtClean="0"/>
              <a:t>the </a:t>
            </a:r>
            <a:r>
              <a:rPr lang="en-GB" sz="2400" dirty="0"/>
              <a:t>right to receive humanitarian </a:t>
            </a:r>
            <a:r>
              <a:rPr lang="en-GB" sz="2400" dirty="0" smtClean="0"/>
              <a:t>assistance</a:t>
            </a:r>
            <a:endParaRPr lang="en-GB" sz="2400" dirty="0"/>
          </a:p>
        </p:txBody>
      </p:sp>
      <p:sp>
        <p:nvSpPr>
          <p:cNvPr id="6" name="Content Placeholder 5"/>
          <p:cNvSpPr>
            <a:spLocks noGrp="1"/>
          </p:cNvSpPr>
          <p:nvPr>
            <p:ph idx="1"/>
          </p:nvPr>
        </p:nvSpPr>
        <p:spPr>
          <a:xfrm>
            <a:off x="6250676" y="5857799"/>
            <a:ext cx="2671603" cy="402940"/>
          </a:xfrm>
        </p:spPr>
        <p:txBody>
          <a:bodyPr/>
          <a:lstStyle/>
          <a:p>
            <a:pPr algn="r"/>
            <a:r>
              <a:rPr lang="en-GB" sz="900" i="1" dirty="0"/>
              <a:t>The Humanitarian Charter, Sphere Handbook</a:t>
            </a:r>
          </a:p>
          <a:p>
            <a:pPr algn="r"/>
            <a:r>
              <a:rPr lang="en-GB" sz="900" dirty="0"/>
              <a:t>SphereProject.org/HumanitarianCharter</a:t>
            </a:r>
          </a:p>
        </p:txBody>
      </p:sp>
      <p:sp>
        <p:nvSpPr>
          <p:cNvPr id="4" name="Footer Placeholder 3"/>
          <p:cNvSpPr>
            <a:spLocks noGrp="1"/>
          </p:cNvSpPr>
          <p:nvPr>
            <p:ph type="ftr" sz="quarter" idx="3"/>
          </p:nvPr>
        </p:nvSpPr>
        <p:spPr/>
        <p:txBody>
          <a:bodyPr/>
          <a:lstStyle/>
          <a:p>
            <a:r>
              <a:rPr lang="en-GB" dirty="0" smtClean="0">
                <a:solidFill>
                  <a:prstClr val="white"/>
                </a:solidFill>
              </a:rPr>
              <a:t>Module A1 – Sphere: a brief tour</a:t>
            </a:r>
          </a:p>
          <a:p>
            <a:r>
              <a:rPr lang="en-GB" dirty="0" smtClean="0">
                <a:solidFill>
                  <a:prstClr val="white"/>
                </a:solidFill>
              </a:rPr>
              <a:t>Sphere Training Package 2015</a:t>
            </a:r>
          </a:p>
        </p:txBody>
      </p:sp>
      <p:pic>
        <p:nvPicPr>
          <p:cNvPr id="10" name="Picture 9" descr="McMillan.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0869" y="1289554"/>
            <a:ext cx="6380777" cy="4514400"/>
          </a:xfrm>
          <a:prstGeom prst="rect">
            <a:avLst/>
          </a:prstGeom>
        </p:spPr>
      </p:pic>
    </p:spTree>
    <p:extLst>
      <p:ext uri="{BB962C8B-B14F-4D97-AF65-F5344CB8AC3E}">
        <p14:creationId xmlns:p14="http://schemas.microsoft.com/office/powerpoint/2010/main" val="33341558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0441" y="66343"/>
            <a:ext cx="1031799" cy="900000"/>
          </a:xfrm>
          <a:prstGeom prst="rect">
            <a:avLst/>
          </a:prstGeom>
        </p:spPr>
      </p:pic>
      <p:sp>
        <p:nvSpPr>
          <p:cNvPr id="5" name="Title 4"/>
          <p:cNvSpPr>
            <a:spLocks noGrp="1"/>
          </p:cNvSpPr>
          <p:nvPr>
            <p:ph type="title"/>
          </p:nvPr>
        </p:nvSpPr>
        <p:spPr>
          <a:xfrm>
            <a:off x="457201" y="0"/>
            <a:ext cx="7885727" cy="1081760"/>
          </a:xfrm>
        </p:spPr>
        <p:txBody>
          <a:bodyPr/>
          <a:lstStyle/>
          <a:p>
            <a:r>
              <a:rPr lang="en-GB" sz="2200" spc="-30" dirty="0"/>
              <a:t>The safety and security of people in situations of </a:t>
            </a:r>
            <a:r>
              <a:rPr lang="en-GB" sz="2200" spc="-30" dirty="0" smtClean="0"/>
              <a:t/>
            </a:r>
            <a:br>
              <a:rPr lang="en-GB" sz="2200" spc="-30" dirty="0" smtClean="0"/>
            </a:br>
            <a:r>
              <a:rPr lang="en-GB" sz="2200" spc="-30" dirty="0" smtClean="0"/>
              <a:t>disaster </a:t>
            </a:r>
            <a:r>
              <a:rPr lang="en-GB" sz="2200" spc="-30" dirty="0"/>
              <a:t>or conflict is of particular humanitarian concern</a:t>
            </a:r>
          </a:p>
        </p:txBody>
      </p:sp>
      <p:sp>
        <p:nvSpPr>
          <p:cNvPr id="6" name="Content Placeholder 5"/>
          <p:cNvSpPr>
            <a:spLocks noGrp="1"/>
          </p:cNvSpPr>
          <p:nvPr>
            <p:ph idx="1"/>
          </p:nvPr>
        </p:nvSpPr>
        <p:spPr>
          <a:xfrm>
            <a:off x="6250676" y="5857799"/>
            <a:ext cx="2671603" cy="402940"/>
          </a:xfrm>
        </p:spPr>
        <p:txBody>
          <a:bodyPr/>
          <a:lstStyle/>
          <a:p>
            <a:pPr algn="r"/>
            <a:r>
              <a:rPr lang="en-GB" sz="900" i="1" dirty="0"/>
              <a:t>The Humanitarian Charter, Sphere Handbook</a:t>
            </a:r>
          </a:p>
          <a:p>
            <a:pPr algn="r"/>
            <a:r>
              <a:rPr lang="en-GB" sz="900" dirty="0"/>
              <a:t>SphereProject.org/HumanitarianCharter</a:t>
            </a:r>
          </a:p>
        </p:txBody>
      </p:sp>
      <p:sp>
        <p:nvSpPr>
          <p:cNvPr id="4" name="Footer Placeholder 3"/>
          <p:cNvSpPr>
            <a:spLocks noGrp="1"/>
          </p:cNvSpPr>
          <p:nvPr>
            <p:ph type="ftr" sz="quarter" idx="3"/>
          </p:nvPr>
        </p:nvSpPr>
        <p:spPr/>
        <p:txBody>
          <a:bodyPr/>
          <a:lstStyle/>
          <a:p>
            <a:r>
              <a:rPr lang="en-GB" dirty="0" smtClean="0">
                <a:solidFill>
                  <a:prstClr val="white"/>
                </a:solidFill>
              </a:rPr>
              <a:t>Module A1 – Sphere: a brief tour</a:t>
            </a:r>
          </a:p>
          <a:p>
            <a:r>
              <a:rPr lang="en-GB" dirty="0" smtClean="0">
                <a:solidFill>
                  <a:prstClr val="white"/>
                </a:solidFill>
              </a:rPr>
              <a:t>Sphere Training Package 2015</a:t>
            </a:r>
          </a:p>
        </p:txBody>
      </p:sp>
      <p:pic>
        <p:nvPicPr>
          <p:cNvPr id="3" name="Picture 2" descr="Bertuccioli.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4759" y="1287165"/>
            <a:ext cx="6411307" cy="4536000"/>
          </a:xfrm>
          <a:prstGeom prst="rect">
            <a:avLst/>
          </a:prstGeom>
        </p:spPr>
      </p:pic>
    </p:spTree>
    <p:extLst>
      <p:ext uri="{BB962C8B-B14F-4D97-AF65-F5344CB8AC3E}">
        <p14:creationId xmlns:p14="http://schemas.microsoft.com/office/powerpoint/2010/main" val="1861547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0441" y="66343"/>
            <a:ext cx="1031799" cy="900000"/>
          </a:xfrm>
          <a:prstGeom prst="rect">
            <a:avLst/>
          </a:prstGeom>
        </p:spPr>
      </p:pic>
      <p:sp>
        <p:nvSpPr>
          <p:cNvPr id="5" name="Title 4"/>
          <p:cNvSpPr>
            <a:spLocks noGrp="1"/>
          </p:cNvSpPr>
          <p:nvPr>
            <p:ph type="title"/>
          </p:nvPr>
        </p:nvSpPr>
        <p:spPr>
          <a:xfrm>
            <a:off x="457202" y="0"/>
            <a:ext cx="7663240" cy="1081760"/>
          </a:xfrm>
        </p:spPr>
        <p:txBody>
          <a:bodyPr/>
          <a:lstStyle/>
          <a:p>
            <a:r>
              <a:rPr lang="en-GB" sz="2400" dirty="0"/>
              <a:t>Attempts to provide humanitarian assistance </a:t>
            </a:r>
            <a:r>
              <a:rPr lang="en-GB" sz="2400" dirty="0" smtClean="0"/>
              <a:t>may </a:t>
            </a:r>
            <a:r>
              <a:rPr lang="en-GB" sz="2400" dirty="0"/>
              <a:t>sometimes have unintended side effects</a:t>
            </a:r>
          </a:p>
        </p:txBody>
      </p:sp>
      <p:sp>
        <p:nvSpPr>
          <p:cNvPr id="6" name="Content Placeholder 5"/>
          <p:cNvSpPr>
            <a:spLocks noGrp="1"/>
          </p:cNvSpPr>
          <p:nvPr>
            <p:ph idx="1"/>
          </p:nvPr>
        </p:nvSpPr>
        <p:spPr>
          <a:xfrm>
            <a:off x="6250676" y="5857799"/>
            <a:ext cx="2671603" cy="402940"/>
          </a:xfrm>
        </p:spPr>
        <p:txBody>
          <a:bodyPr/>
          <a:lstStyle/>
          <a:p>
            <a:pPr algn="r"/>
            <a:r>
              <a:rPr lang="en-GB" sz="900" i="1" dirty="0"/>
              <a:t>The Humanitarian Charter, Sphere Handbook</a:t>
            </a:r>
          </a:p>
          <a:p>
            <a:pPr algn="r"/>
            <a:r>
              <a:rPr lang="en-GB" sz="900" dirty="0"/>
              <a:t>SphereProject.org/HumanitarianCharter</a:t>
            </a:r>
          </a:p>
        </p:txBody>
      </p:sp>
      <p:sp>
        <p:nvSpPr>
          <p:cNvPr id="4" name="Footer Placeholder 3"/>
          <p:cNvSpPr>
            <a:spLocks noGrp="1"/>
          </p:cNvSpPr>
          <p:nvPr>
            <p:ph type="ftr" sz="quarter" idx="3"/>
          </p:nvPr>
        </p:nvSpPr>
        <p:spPr/>
        <p:txBody>
          <a:bodyPr/>
          <a:lstStyle/>
          <a:p>
            <a:r>
              <a:rPr lang="en-GB" dirty="0" smtClean="0">
                <a:solidFill>
                  <a:prstClr val="white"/>
                </a:solidFill>
              </a:rPr>
              <a:t>Module A1 – Sphere: a brief tour</a:t>
            </a:r>
          </a:p>
          <a:p>
            <a:r>
              <a:rPr lang="en-GB" dirty="0" smtClean="0">
                <a:solidFill>
                  <a:prstClr val="white"/>
                </a:solidFill>
              </a:rPr>
              <a:t>Sphere Training Package 2015</a:t>
            </a:r>
          </a:p>
        </p:txBody>
      </p:sp>
      <p:pic>
        <p:nvPicPr>
          <p:cNvPr id="3" name="Picture 2" descr="Letouze_I.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9112" y="1230677"/>
            <a:ext cx="6365782" cy="4514400"/>
          </a:xfrm>
          <a:prstGeom prst="rect">
            <a:avLst/>
          </a:prstGeom>
        </p:spPr>
      </p:pic>
    </p:spTree>
    <p:extLst>
      <p:ext uri="{BB962C8B-B14F-4D97-AF65-F5344CB8AC3E}">
        <p14:creationId xmlns:p14="http://schemas.microsoft.com/office/powerpoint/2010/main" val="5865966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0441" y="66343"/>
            <a:ext cx="1031799" cy="900000"/>
          </a:xfrm>
          <a:prstGeom prst="rect">
            <a:avLst/>
          </a:prstGeom>
        </p:spPr>
      </p:pic>
      <p:sp>
        <p:nvSpPr>
          <p:cNvPr id="5" name="Title 4"/>
          <p:cNvSpPr>
            <a:spLocks noGrp="1"/>
          </p:cNvSpPr>
          <p:nvPr>
            <p:ph type="title"/>
          </p:nvPr>
        </p:nvSpPr>
        <p:spPr/>
        <p:txBody>
          <a:bodyPr/>
          <a:lstStyle/>
          <a:p>
            <a:r>
              <a:rPr lang="en-GB" sz="2400" dirty="0"/>
              <a:t>During armed conflict, protection and assistance shall be given to those not engaged in conflict</a:t>
            </a:r>
          </a:p>
        </p:txBody>
      </p:sp>
      <p:sp>
        <p:nvSpPr>
          <p:cNvPr id="6" name="Content Placeholder 5"/>
          <p:cNvSpPr>
            <a:spLocks noGrp="1"/>
          </p:cNvSpPr>
          <p:nvPr>
            <p:ph idx="1"/>
          </p:nvPr>
        </p:nvSpPr>
        <p:spPr>
          <a:xfrm>
            <a:off x="6250676" y="5857799"/>
            <a:ext cx="2671603" cy="402940"/>
          </a:xfrm>
        </p:spPr>
        <p:txBody>
          <a:bodyPr/>
          <a:lstStyle/>
          <a:p>
            <a:pPr algn="r"/>
            <a:r>
              <a:rPr lang="en-GB" sz="900" i="1" dirty="0"/>
              <a:t>The Humanitarian Charter, Sphere Handbook</a:t>
            </a:r>
          </a:p>
          <a:p>
            <a:pPr algn="r"/>
            <a:r>
              <a:rPr lang="en-GB" sz="900" dirty="0"/>
              <a:t>SphereProject.org/HumanitarianCharter</a:t>
            </a:r>
          </a:p>
        </p:txBody>
      </p:sp>
      <p:sp>
        <p:nvSpPr>
          <p:cNvPr id="4" name="Footer Placeholder 3"/>
          <p:cNvSpPr>
            <a:spLocks noGrp="1"/>
          </p:cNvSpPr>
          <p:nvPr>
            <p:ph type="ftr" sz="quarter" idx="3"/>
          </p:nvPr>
        </p:nvSpPr>
        <p:spPr/>
        <p:txBody>
          <a:bodyPr/>
          <a:lstStyle/>
          <a:p>
            <a:r>
              <a:rPr lang="en-GB" dirty="0" smtClean="0">
                <a:solidFill>
                  <a:prstClr val="white"/>
                </a:solidFill>
              </a:rPr>
              <a:t>Module A1 – Sphere: a brief tour</a:t>
            </a:r>
          </a:p>
          <a:p>
            <a:r>
              <a:rPr lang="en-GB" dirty="0" smtClean="0">
                <a:solidFill>
                  <a:prstClr val="white"/>
                </a:solidFill>
              </a:rPr>
              <a:t>Sphere Training Package 2015</a:t>
            </a:r>
          </a:p>
        </p:txBody>
      </p:sp>
      <p:pic>
        <p:nvPicPr>
          <p:cNvPr id="7" name="Picture 6" descr="Derenn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2022" y="1247954"/>
            <a:ext cx="6379014" cy="4513153"/>
          </a:xfrm>
          <a:prstGeom prst="rect">
            <a:avLst/>
          </a:prstGeom>
        </p:spPr>
      </p:pic>
    </p:spTree>
    <p:extLst>
      <p:ext uri="{BB962C8B-B14F-4D97-AF65-F5344CB8AC3E}">
        <p14:creationId xmlns:p14="http://schemas.microsoft.com/office/powerpoint/2010/main" val="18590486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Sphere Handbook</a:t>
            </a:r>
          </a:p>
        </p:txBody>
      </p:sp>
      <p:sp>
        <p:nvSpPr>
          <p:cNvPr id="4" name="Footer Placeholder 3"/>
          <p:cNvSpPr>
            <a:spLocks noGrp="1"/>
          </p:cNvSpPr>
          <p:nvPr>
            <p:ph type="ftr" sz="quarter" idx="3"/>
          </p:nvPr>
        </p:nvSpPr>
        <p:spPr/>
        <p:txBody>
          <a:bodyPr/>
          <a:lstStyle/>
          <a:p>
            <a:r>
              <a:rPr lang="en-GB" dirty="0">
                <a:solidFill>
                  <a:prstClr val="white"/>
                </a:solidFill>
              </a:rPr>
              <a:t>Module A1 – Sphere: a brief tour</a:t>
            </a:r>
          </a:p>
          <a:p>
            <a:r>
              <a:rPr lang="en-GB" dirty="0" smtClean="0">
                <a:solidFill>
                  <a:prstClr val="white"/>
                </a:solidFill>
              </a:rPr>
              <a:t>Sphere Training Package 2015</a:t>
            </a:r>
          </a:p>
        </p:txBody>
      </p:sp>
      <p:pic>
        <p:nvPicPr>
          <p:cNvPr id="8" name="Picture 4" descr="http://www.spherehandbook.org/content/images/handbook.gif"/>
          <p:cNvPicPr>
            <a:picLocks noChangeAspect="1" noChangeArrowheads="1"/>
          </p:cNvPicPr>
          <p:nvPr/>
        </p:nvPicPr>
        <p:blipFill rotWithShape="1">
          <a:blip r:embed="rId3">
            <a:extLst>
              <a:ext uri="{28A0092B-C50C-407E-A947-70E740481C1C}">
                <a14:useLocalDpi xmlns:a14="http://schemas.microsoft.com/office/drawing/2010/main" val="0"/>
              </a:ext>
            </a:extLst>
          </a:blip>
          <a:srcRect l="24645" t="10783" b="20665"/>
          <a:stretch/>
        </p:blipFill>
        <p:spPr bwMode="auto">
          <a:xfrm>
            <a:off x="3060192" y="1146527"/>
            <a:ext cx="4220572" cy="4685699"/>
          </a:xfrm>
          <a:prstGeom prst="rect">
            <a:avLst/>
          </a:prstGeom>
          <a:noFill/>
          <a:extLst>
            <a:ext uri="{909E8E84-426E-40DD-AFC4-6F175D3DCCD1}">
              <a14:hiddenFill xmlns:a14="http://schemas.microsoft.com/office/drawing/2010/main">
                <a:solidFill>
                  <a:srgbClr val="FFFFFF"/>
                </a:solidFill>
              </a14:hiddenFill>
            </a:ext>
          </a:extLst>
        </p:spPr>
      </p:pic>
      <p:sp>
        <p:nvSpPr>
          <p:cNvPr id="9" name="Text Box 23"/>
          <p:cNvSpPr txBox="1"/>
          <p:nvPr/>
        </p:nvSpPr>
        <p:spPr>
          <a:xfrm>
            <a:off x="1707887" y="2560320"/>
            <a:ext cx="1324086" cy="3238556"/>
          </a:xfrm>
          <a:prstGeom prst="rect">
            <a:avLst/>
          </a:prstGeom>
          <a:solidFill>
            <a:schemeClr val="bg1"/>
          </a:solidFill>
          <a:ln>
            <a:solidFill>
              <a:schemeClr val="tx2"/>
            </a:solidFill>
          </a:ln>
          <a:effectLst/>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ma14="http://schemas.microsoft.com/office/mac/drawingml/2011/main" xmlns:w="http://schemas.openxmlformats.org/wordprocessingml/2006/main" xmlns:w10="urn:schemas-microsoft-com:office:word" xmlns:v="urn:schemas-microsoft-com:vml" xmlns:o="urn:schemas-microsoft-com:office:office" xmlns:mv="urn:schemas-microsoft-com:mac:vml" xmlns:mo="http://schemas.microsoft.com/office/mac/office/2008/main" xmlns="" xmlns:lc="http://schemas.openxmlformats.org/drawingml/2006/lockedCanva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GB" sz="1400" b="1" kern="0" dirty="0">
                <a:solidFill>
                  <a:srgbClr val="004386"/>
                </a:solidFill>
                <a:latin typeface="Tahoma" panose="020B0604030504040204" pitchFamily="34" charset="0"/>
                <a:cs typeface="Times New Roman" panose="02020603050405020304" pitchFamily="18" charset="0"/>
              </a:rPr>
              <a:t>The Core and minimum standards: Principles put into practice</a:t>
            </a:r>
            <a:endParaRPr lang="en-AU" sz="1400" b="1" kern="0" dirty="0">
              <a:solidFill>
                <a:srgbClr val="FFFFFF"/>
              </a:solidFill>
              <a:latin typeface="Tahoma" panose="020B0604030504040204" pitchFamily="34" charset="0"/>
              <a:cs typeface="Times New Roman" panose="02020603050405020304" pitchFamily="18" charset="0"/>
            </a:endParaRPr>
          </a:p>
        </p:txBody>
      </p:sp>
      <p:sp>
        <p:nvSpPr>
          <p:cNvPr id="10" name="Text Box 18"/>
          <p:cNvSpPr txBox="1"/>
          <p:nvPr/>
        </p:nvSpPr>
        <p:spPr>
          <a:xfrm>
            <a:off x="3303434" y="2542867"/>
            <a:ext cx="2342059" cy="541020"/>
          </a:xfrm>
          <a:prstGeom prst="rect">
            <a:avLst/>
          </a:prstGeom>
          <a:gradFill flip="none" rotWithShape="1">
            <a:gsLst>
              <a:gs pos="0">
                <a:schemeClr val="accent5">
                  <a:lumMod val="20000"/>
                  <a:lumOff val="80000"/>
                </a:schemeClr>
              </a:gs>
              <a:gs pos="100000">
                <a:schemeClr val="tx2"/>
              </a:gs>
            </a:gsLst>
            <a:lin ang="5400000" scaled="0"/>
            <a:tileRect/>
          </a:gradFill>
          <a:ln>
            <a:noFill/>
          </a:ln>
          <a:effectLst/>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ma14="http://schemas.microsoft.com/office/mac/drawingml/2011/main" xmlns:w="http://schemas.openxmlformats.org/wordprocessingml/2006/main" xmlns:w10="urn:schemas-microsoft-com:office:word" xmlns:v="urn:schemas-microsoft-com:vml" xmlns:o="urn:schemas-microsoft-com:office:office" xmlns:mv="urn:schemas-microsoft-com:mac:vml" xmlns:mo="http://schemas.microsoft.com/office/mac/office/2008/main" xmlns="" xmlns:lc="http://schemas.openxmlformats.org/drawingml/2006/lockedCanva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GB" sz="1100" b="1" kern="0" dirty="0">
                <a:solidFill>
                  <a:srgbClr val="FFFFFF"/>
                </a:solidFill>
                <a:latin typeface="Arial" panose="020B0604020202020204" pitchFamily="34" charset="0"/>
                <a:cs typeface="Arial" panose="020B0604020202020204" pitchFamily="34" charset="0"/>
              </a:rPr>
              <a:t>The Core Humanitarian </a:t>
            </a:r>
            <a:r>
              <a:rPr lang="en-GB" sz="1100" b="1" kern="0" dirty="0" smtClean="0">
                <a:solidFill>
                  <a:srgbClr val="FFFFFF"/>
                </a:solidFill>
                <a:latin typeface="Arial" panose="020B0604020202020204" pitchFamily="34" charset="0"/>
                <a:cs typeface="Arial" panose="020B0604020202020204" pitchFamily="34" charset="0"/>
              </a:rPr>
              <a:t>Standard replacing </a:t>
            </a:r>
          </a:p>
          <a:p>
            <a:pPr algn="ctr"/>
            <a:r>
              <a:rPr lang="en-GB" sz="1100" b="1" kern="0" dirty="0" smtClean="0">
                <a:solidFill>
                  <a:srgbClr val="FFFFFF"/>
                </a:solidFill>
                <a:latin typeface="Arial" panose="020B0604020202020204" pitchFamily="34" charset="0"/>
                <a:cs typeface="Arial" panose="020B0604020202020204" pitchFamily="34" charset="0"/>
              </a:rPr>
              <a:t>Sphere Core Standards Chapter</a:t>
            </a:r>
            <a:endParaRPr lang="en-AU" sz="1100" b="1" kern="0" dirty="0">
              <a:solidFill>
                <a:srgbClr val="FFFFFF"/>
              </a:solidFill>
              <a:latin typeface="Arial" panose="020B0604020202020204" pitchFamily="34" charset="0"/>
              <a:cs typeface="Arial" panose="020B0604020202020204" pitchFamily="34" charset="0"/>
            </a:endParaRPr>
          </a:p>
        </p:txBody>
      </p:sp>
      <p:sp>
        <p:nvSpPr>
          <p:cNvPr id="11" name="Rectangle 10"/>
          <p:cNvSpPr/>
          <p:nvPr/>
        </p:nvSpPr>
        <p:spPr>
          <a:xfrm>
            <a:off x="5888736" y="3101340"/>
            <a:ext cx="1392028" cy="27308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dirty="0">
              <a:solidFill>
                <a:prstClr val="white"/>
              </a:solidFill>
            </a:endParaRPr>
          </a:p>
        </p:txBody>
      </p:sp>
      <p:sp>
        <p:nvSpPr>
          <p:cNvPr id="12" name="Rectangle 11"/>
          <p:cNvSpPr/>
          <p:nvPr/>
        </p:nvSpPr>
        <p:spPr>
          <a:xfrm>
            <a:off x="1707887" y="2560320"/>
            <a:ext cx="1352305" cy="3271906"/>
          </a:xfrm>
          <a:prstGeom prst="rect">
            <a:avLst/>
          </a:prstGeom>
          <a:noFill/>
          <a:ln w="57150"/>
        </p:spPr>
        <p:style>
          <a:lnRef idx="2">
            <a:schemeClr val="accent1"/>
          </a:lnRef>
          <a:fillRef idx="1">
            <a:schemeClr val="lt1"/>
          </a:fillRef>
          <a:effectRef idx="0">
            <a:schemeClr val="accent1"/>
          </a:effectRef>
          <a:fontRef idx="minor">
            <a:schemeClr val="dk1"/>
          </a:fontRef>
        </p:style>
        <p:txBody>
          <a:bodyPr rtlCol="0" anchor="ctr"/>
          <a:lstStyle/>
          <a:p>
            <a:pPr algn="ctr"/>
            <a:endParaRPr lang="en-AU" dirty="0">
              <a:solidFill>
                <a:prstClr val="black"/>
              </a:solidFill>
            </a:endParaRPr>
          </a:p>
        </p:txBody>
      </p:sp>
      <p:sp>
        <p:nvSpPr>
          <p:cNvPr id="13" name="Rectangle 12"/>
          <p:cNvSpPr/>
          <p:nvPr/>
        </p:nvSpPr>
        <p:spPr>
          <a:xfrm>
            <a:off x="3319156" y="1129397"/>
            <a:ext cx="2345926" cy="1971943"/>
          </a:xfrm>
          <a:prstGeom prst="rect">
            <a:avLst/>
          </a:prstGeom>
          <a:noFill/>
          <a:ln w="57150"/>
        </p:spPr>
        <p:style>
          <a:lnRef idx="2">
            <a:schemeClr val="accent1"/>
          </a:lnRef>
          <a:fillRef idx="1">
            <a:schemeClr val="lt1"/>
          </a:fillRef>
          <a:effectRef idx="0">
            <a:schemeClr val="accent1"/>
          </a:effectRef>
          <a:fontRef idx="minor">
            <a:schemeClr val="dk1"/>
          </a:fontRef>
        </p:style>
        <p:txBody>
          <a:bodyPr rtlCol="0" anchor="ctr"/>
          <a:lstStyle/>
          <a:p>
            <a:pPr algn="ctr"/>
            <a:endParaRPr lang="en-AU" dirty="0">
              <a:solidFill>
                <a:prstClr val="black"/>
              </a:solidFill>
            </a:endParaRPr>
          </a:p>
        </p:txBody>
      </p:sp>
      <p:sp>
        <p:nvSpPr>
          <p:cNvPr id="14" name="Content Placeholder 2"/>
          <p:cNvSpPr>
            <a:spLocks noGrp="1"/>
          </p:cNvSpPr>
          <p:nvPr>
            <p:ph idx="1"/>
          </p:nvPr>
        </p:nvSpPr>
        <p:spPr>
          <a:xfrm>
            <a:off x="120316" y="1291133"/>
            <a:ext cx="3578484" cy="840415"/>
          </a:xfrm>
        </p:spPr>
        <p:txBody>
          <a:bodyPr/>
          <a:lstStyle/>
          <a:p>
            <a:r>
              <a:rPr lang="en-GB" sz="2000" dirty="0"/>
              <a:t>Principles put into practice:</a:t>
            </a:r>
            <a:br>
              <a:rPr lang="en-GB" sz="2000" dirty="0"/>
            </a:br>
            <a:r>
              <a:rPr lang="en-GB" sz="2000" dirty="0"/>
              <a:t>Four technical </a:t>
            </a:r>
            <a:r>
              <a:rPr lang="en-GB" sz="2000" dirty="0" smtClean="0"/>
              <a:t>chapters</a:t>
            </a:r>
            <a:endParaRPr lang="en-GB" sz="2000" dirty="0"/>
          </a:p>
        </p:txBody>
      </p:sp>
      <p:sp>
        <p:nvSpPr>
          <p:cNvPr id="15" name="Content Placeholder 2"/>
          <p:cNvSpPr txBox="1">
            <a:spLocks/>
          </p:cNvSpPr>
          <p:nvPr/>
        </p:nvSpPr>
        <p:spPr>
          <a:xfrm rot="16200000">
            <a:off x="-988295" y="3721185"/>
            <a:ext cx="3578484" cy="49782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dirty="0">
                <a:solidFill>
                  <a:schemeClr val="accent1"/>
                </a:solidFill>
              </a:rPr>
              <a:t>Right to life with dignity</a:t>
            </a:r>
          </a:p>
        </p:txBody>
      </p:sp>
    </p:spTree>
    <p:extLst>
      <p:ext uri="{BB962C8B-B14F-4D97-AF65-F5344CB8AC3E}">
        <p14:creationId xmlns:p14="http://schemas.microsoft.com/office/powerpoint/2010/main" val="3306446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7625010" cy="1081760"/>
          </a:xfrm>
        </p:spPr>
        <p:txBody>
          <a:bodyPr/>
          <a:lstStyle/>
          <a:p>
            <a:r>
              <a:rPr lang="en-GB" sz="2600" dirty="0"/>
              <a:t>The relationships between the components of the Sphere </a:t>
            </a:r>
            <a:r>
              <a:rPr lang="en-GB" sz="2600" dirty="0" smtClean="0"/>
              <a:t>Handbook</a:t>
            </a:r>
            <a:endParaRPr lang="en-GB" sz="2600" dirty="0"/>
          </a:p>
        </p:txBody>
      </p:sp>
      <p:sp>
        <p:nvSpPr>
          <p:cNvPr id="4" name="Footer Placeholder 3"/>
          <p:cNvSpPr>
            <a:spLocks noGrp="1"/>
          </p:cNvSpPr>
          <p:nvPr>
            <p:ph type="ftr" sz="quarter" idx="3"/>
          </p:nvPr>
        </p:nvSpPr>
        <p:spPr/>
        <p:txBody>
          <a:bodyPr/>
          <a:lstStyle/>
          <a:p>
            <a:r>
              <a:rPr lang="en-GB" dirty="0" smtClean="0">
                <a:solidFill>
                  <a:prstClr val="white"/>
                </a:solidFill>
              </a:rPr>
              <a:t>Module A1 – Sphere: a brief tour</a:t>
            </a:r>
          </a:p>
          <a:p>
            <a:r>
              <a:rPr lang="en-GB" dirty="0" smtClean="0">
                <a:solidFill>
                  <a:prstClr val="white"/>
                </a:solidFill>
              </a:rPr>
              <a:t>Sphere Training Package 2015</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2965" y="1846951"/>
            <a:ext cx="7078069" cy="3164098"/>
          </a:xfrm>
          <a:prstGeom prst="rect">
            <a:avLst/>
          </a:prstGeom>
        </p:spPr>
      </p:pic>
    </p:spTree>
    <p:extLst>
      <p:ext uri="{BB962C8B-B14F-4D97-AF65-F5344CB8AC3E}">
        <p14:creationId xmlns:p14="http://schemas.microsoft.com/office/powerpoint/2010/main" val="16199433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latin typeface="Lucida Sans" panose="020B0602030504020204" pitchFamily="34" charset="0"/>
              </a:rPr>
              <a:t>A holistic approach and common language for humanitarian action: </a:t>
            </a:r>
            <a:endParaRPr lang="en-GB" altLang="en-US" i="1" dirty="0">
              <a:latin typeface="Lucida Sans" panose="020B0602030504020204" pitchFamily="34" charset="0"/>
            </a:endParaRPr>
          </a:p>
        </p:txBody>
      </p:sp>
      <p:sp>
        <p:nvSpPr>
          <p:cNvPr id="5" name="Title 1"/>
          <p:cNvSpPr>
            <a:spLocks noGrp="1"/>
          </p:cNvSpPr>
          <p:nvPr>
            <p:ph idx="1"/>
          </p:nvPr>
        </p:nvSpPr>
        <p:spPr>
          <a:xfrm>
            <a:off x="457200" y="1186438"/>
            <a:ext cx="8229600" cy="4785722"/>
          </a:xfrm>
        </p:spPr>
        <p:txBody>
          <a:bodyPr/>
          <a:lstStyle/>
          <a:p>
            <a:pPr marL="1415654" indent="-1415654">
              <a:lnSpc>
                <a:spcPct val="115000"/>
              </a:lnSpc>
            </a:pPr>
            <a:r>
              <a:rPr lang="en-GB" sz="1800" dirty="0">
                <a:uFill>
                  <a:solidFill>
                    <a:srgbClr val="000000"/>
                  </a:solidFill>
                </a:uFill>
                <a:latin typeface="Lucida Sans Unicode"/>
                <a:ea typeface="Arial Unicode MS" panose="020B0604020202020204" pitchFamily="34" charset="-128"/>
                <a:cs typeface="Arial Unicode MS" panose="020B0604020202020204" pitchFamily="34" charset="-128"/>
              </a:rPr>
              <a:t>Why? </a:t>
            </a:r>
            <a:r>
              <a:rPr lang="en-GB" sz="1500" dirty="0">
                <a:uFill>
                  <a:solidFill>
                    <a:srgbClr val="000000"/>
                  </a:solidFill>
                </a:uFill>
                <a:latin typeface="Lucida Sans Unicode"/>
                <a:ea typeface="Arial Unicode MS" panose="020B0604020202020204" pitchFamily="34" charset="-128"/>
                <a:cs typeface="Arial Unicode MS" panose="020B0604020202020204" pitchFamily="34" charset="-128"/>
              </a:rPr>
              <a:t>	</a:t>
            </a:r>
            <a:r>
              <a:rPr lang="en-GB" sz="1500" dirty="0" smtClean="0">
                <a:uFill>
                  <a:solidFill>
                    <a:srgbClr val="000000"/>
                  </a:solidFill>
                </a:uFill>
                <a:latin typeface="Lucida Sans Unicode"/>
                <a:ea typeface="Arial Unicode MS" panose="020B0604020202020204" pitchFamily="34" charset="-128"/>
                <a:cs typeface="Arial Unicode MS" panose="020B0604020202020204" pitchFamily="34" charset="-128"/>
              </a:rPr>
              <a:t>The </a:t>
            </a:r>
            <a:r>
              <a:rPr lang="en-GB" sz="1500" b="1" dirty="0">
                <a:uFill>
                  <a:solidFill>
                    <a:srgbClr val="000000"/>
                  </a:solidFill>
                </a:uFill>
                <a:latin typeface="Lucida Sans Unicode"/>
                <a:ea typeface="Arial Unicode MS" panose="020B0604020202020204" pitchFamily="34" charset="-128"/>
                <a:cs typeface="Arial Unicode MS" panose="020B0604020202020204" pitchFamily="34" charset="-128"/>
              </a:rPr>
              <a:t>Humanitarian Charter </a:t>
            </a:r>
            <a:r>
              <a:rPr lang="en-GB" sz="1500" dirty="0">
                <a:uFill>
                  <a:solidFill>
                    <a:srgbClr val="000000"/>
                  </a:solidFill>
                </a:uFill>
                <a:latin typeface="Lucida Sans Unicode"/>
                <a:ea typeface="Arial Unicode MS" panose="020B0604020202020204" pitchFamily="34" charset="-128"/>
                <a:cs typeface="Arial Unicode MS" panose="020B0604020202020204" pitchFamily="34" charset="-128"/>
              </a:rPr>
              <a:t>establishes the ethical and legal framework for humanitarian action, applying humanitarian principles, and draws on the RC/RC/NGO Code of </a:t>
            </a:r>
            <a:r>
              <a:rPr lang="en-GB" sz="1500" dirty="0" smtClean="0">
                <a:uFill>
                  <a:solidFill>
                    <a:srgbClr val="000000"/>
                  </a:solidFill>
                </a:uFill>
                <a:latin typeface="Lucida Sans Unicode"/>
                <a:ea typeface="Arial Unicode MS" panose="020B0604020202020204" pitchFamily="34" charset="-128"/>
                <a:cs typeface="Arial Unicode MS" panose="020B0604020202020204" pitchFamily="34" charset="-128"/>
              </a:rPr>
              <a:t>Conduct</a:t>
            </a:r>
          </a:p>
          <a:p>
            <a:pPr marL="1415654" indent="-1415654">
              <a:lnSpc>
                <a:spcPct val="115000"/>
              </a:lnSpc>
            </a:pPr>
            <a:endParaRPr lang="en-GB" sz="1500" dirty="0">
              <a:uFill>
                <a:solidFill>
                  <a:srgbClr val="000000"/>
                </a:solidFill>
              </a:uFill>
              <a:latin typeface="Lucida Sans Unicode"/>
              <a:ea typeface="Arial Unicode MS" panose="020B0604020202020204" pitchFamily="34" charset="-128"/>
              <a:cs typeface="Arial Unicode MS" panose="020B0604020202020204" pitchFamily="34" charset="-128"/>
            </a:endParaRPr>
          </a:p>
          <a:p>
            <a:pPr marL="1415654" indent="-1415654">
              <a:lnSpc>
                <a:spcPct val="115000"/>
              </a:lnSpc>
            </a:pPr>
            <a:r>
              <a:rPr lang="en-GB" sz="1800" dirty="0">
                <a:uFill>
                  <a:solidFill>
                    <a:srgbClr val="000000"/>
                  </a:solidFill>
                </a:uFill>
                <a:latin typeface="Lucida Sans Unicode"/>
                <a:ea typeface="Arial Unicode MS" panose="020B0604020202020204" pitchFamily="34" charset="-128"/>
                <a:cs typeface="Arial Unicode MS" panose="020B0604020202020204" pitchFamily="34" charset="-128"/>
              </a:rPr>
              <a:t>How?  	</a:t>
            </a:r>
            <a:r>
              <a:rPr lang="en-GB" sz="1500" b="1" dirty="0" smtClean="0">
                <a:uFill>
                  <a:solidFill>
                    <a:srgbClr val="000000"/>
                  </a:solidFill>
                </a:uFill>
                <a:latin typeface="Lucida Sans Unicode"/>
                <a:ea typeface="Arial Unicode MS" panose="020B0604020202020204" pitchFamily="34" charset="-128"/>
                <a:cs typeface="Arial Unicode MS" panose="020B0604020202020204" pitchFamily="34" charset="-128"/>
              </a:rPr>
              <a:t>Protection </a:t>
            </a:r>
            <a:r>
              <a:rPr lang="en-GB" sz="1500" b="1" dirty="0">
                <a:uFill>
                  <a:solidFill>
                    <a:srgbClr val="000000"/>
                  </a:solidFill>
                </a:uFill>
                <a:latin typeface="Lucida Sans Unicode"/>
                <a:ea typeface="Arial Unicode MS" panose="020B0604020202020204" pitchFamily="34" charset="-128"/>
                <a:cs typeface="Arial Unicode MS" panose="020B0604020202020204" pitchFamily="34" charset="-128"/>
              </a:rPr>
              <a:t>principles </a:t>
            </a:r>
            <a:r>
              <a:rPr lang="en-GB" sz="1500" dirty="0">
                <a:uFill>
                  <a:solidFill>
                    <a:srgbClr val="000000"/>
                  </a:solidFill>
                </a:uFill>
                <a:latin typeface="Lucida Sans Unicode"/>
                <a:ea typeface="Arial Unicode MS" panose="020B0604020202020204" pitchFamily="34" charset="-128"/>
                <a:cs typeface="Arial Unicode MS" panose="020B0604020202020204" pitchFamily="34" charset="-128"/>
              </a:rPr>
              <a:t>translate the legal framework into strategies and actions so that assistance and protection are equal pillars in any response</a:t>
            </a:r>
          </a:p>
          <a:p>
            <a:pPr marL="1415654" indent="-1415654">
              <a:lnSpc>
                <a:spcPct val="115000"/>
              </a:lnSpc>
            </a:pPr>
            <a:r>
              <a:rPr lang="en-GB" sz="1500" dirty="0">
                <a:uFill>
                  <a:solidFill>
                    <a:srgbClr val="000000"/>
                  </a:solidFill>
                </a:uFill>
                <a:latin typeface="Lucida Sans Unicode"/>
                <a:ea typeface="Arial Unicode MS" panose="020B0604020202020204" pitchFamily="34" charset="-128"/>
                <a:cs typeface="Arial Unicode MS" panose="020B0604020202020204" pitchFamily="34" charset="-128"/>
              </a:rPr>
              <a:t>	</a:t>
            </a:r>
            <a:r>
              <a:rPr lang="en-GB" sz="1500" b="1" dirty="0" smtClean="0">
                <a:uFill>
                  <a:solidFill>
                    <a:srgbClr val="000000"/>
                  </a:solidFill>
                </a:uFill>
                <a:latin typeface="Lucida Sans Unicode"/>
                <a:ea typeface="Arial Unicode MS" panose="020B0604020202020204" pitchFamily="34" charset="-128"/>
                <a:cs typeface="Arial Unicode MS" panose="020B0604020202020204" pitchFamily="34" charset="-128"/>
              </a:rPr>
              <a:t>Core </a:t>
            </a:r>
            <a:r>
              <a:rPr lang="en-GB" sz="1500" b="1" dirty="0">
                <a:uFill>
                  <a:solidFill>
                    <a:srgbClr val="000000"/>
                  </a:solidFill>
                </a:uFill>
                <a:latin typeface="Lucida Sans Unicode"/>
                <a:ea typeface="Arial Unicode MS" panose="020B0604020202020204" pitchFamily="34" charset="-128"/>
                <a:cs typeface="Arial Unicode MS" panose="020B0604020202020204" pitchFamily="34" charset="-128"/>
              </a:rPr>
              <a:t>Humanitarian Standard </a:t>
            </a:r>
            <a:r>
              <a:rPr lang="en-GB" sz="1500" dirty="0">
                <a:uFill>
                  <a:solidFill>
                    <a:srgbClr val="000000"/>
                  </a:solidFill>
                </a:uFill>
                <a:latin typeface="Lucida Sans Unicode"/>
                <a:ea typeface="Arial Unicode MS" panose="020B0604020202020204" pitchFamily="34" charset="-128"/>
                <a:cs typeface="Arial Unicode MS" panose="020B0604020202020204" pitchFamily="34" charset="-128"/>
              </a:rPr>
              <a:t>provides the framework for fundamental </a:t>
            </a:r>
            <a:r>
              <a:rPr lang="en-GB" sz="1500" dirty="0" smtClean="0">
                <a:uFill>
                  <a:solidFill>
                    <a:srgbClr val="000000"/>
                  </a:solidFill>
                </a:uFill>
                <a:latin typeface="Lucida Sans Unicode"/>
                <a:ea typeface="Arial Unicode MS" panose="020B0604020202020204" pitchFamily="34" charset="-128"/>
                <a:cs typeface="Arial Unicode MS" panose="020B0604020202020204" pitchFamily="34" charset="-128"/>
              </a:rPr>
              <a:t>accountability</a:t>
            </a:r>
          </a:p>
          <a:p>
            <a:pPr marL="1415654" indent="-1415654">
              <a:lnSpc>
                <a:spcPct val="115000"/>
              </a:lnSpc>
            </a:pPr>
            <a:endParaRPr lang="en-GB" sz="1500" dirty="0">
              <a:uFill>
                <a:solidFill>
                  <a:srgbClr val="000000"/>
                </a:solidFill>
              </a:uFill>
              <a:latin typeface="Lucida Sans Unicode"/>
              <a:ea typeface="Arial Unicode MS" panose="020B0604020202020204" pitchFamily="34" charset="-128"/>
              <a:cs typeface="Arial Unicode MS" panose="020B0604020202020204" pitchFamily="34" charset="-128"/>
            </a:endParaRPr>
          </a:p>
          <a:p>
            <a:pPr marL="1415654" indent="-1415654">
              <a:lnSpc>
                <a:spcPct val="115000"/>
              </a:lnSpc>
            </a:pPr>
            <a:r>
              <a:rPr lang="en-US" sz="1800" dirty="0">
                <a:uFill>
                  <a:solidFill>
                    <a:srgbClr val="000000"/>
                  </a:solidFill>
                </a:uFill>
                <a:latin typeface="Lucida Sans Unicode"/>
                <a:ea typeface="Arial Unicode MS" panose="020B0604020202020204" pitchFamily="34" charset="-128"/>
                <a:cs typeface="Arial Unicode MS" panose="020B0604020202020204" pitchFamily="34" charset="-128"/>
              </a:rPr>
              <a:t>What? </a:t>
            </a:r>
            <a:r>
              <a:rPr lang="en-US" sz="1500" dirty="0">
                <a:uFill>
                  <a:solidFill>
                    <a:srgbClr val="000000"/>
                  </a:solidFill>
                </a:uFill>
                <a:latin typeface="Lucida Sans Unicode"/>
                <a:ea typeface="Arial Unicode MS" panose="020B0604020202020204" pitchFamily="34" charset="-128"/>
                <a:cs typeface="Arial Unicode MS" panose="020B0604020202020204" pitchFamily="34" charset="-128"/>
              </a:rPr>
              <a:t>	</a:t>
            </a:r>
            <a:r>
              <a:rPr lang="en-US" sz="1500" b="1" dirty="0" smtClean="0">
                <a:uFill>
                  <a:solidFill>
                    <a:srgbClr val="000000"/>
                  </a:solidFill>
                </a:uFill>
                <a:latin typeface="Lucida Sans Unicode"/>
                <a:ea typeface="Arial Unicode MS" panose="020B0604020202020204" pitchFamily="34" charset="-128"/>
                <a:cs typeface="Arial Unicode MS" panose="020B0604020202020204" pitchFamily="34" charset="-128"/>
              </a:rPr>
              <a:t>Minimum </a:t>
            </a:r>
            <a:r>
              <a:rPr lang="en-US" sz="1500" b="1" dirty="0">
                <a:uFill>
                  <a:solidFill>
                    <a:srgbClr val="000000"/>
                  </a:solidFill>
                </a:uFill>
                <a:latin typeface="Lucida Sans Unicode"/>
                <a:ea typeface="Arial Unicode MS" panose="020B0604020202020204" pitchFamily="34" charset="-128"/>
                <a:cs typeface="Arial Unicode MS" panose="020B0604020202020204" pitchFamily="34" charset="-128"/>
              </a:rPr>
              <a:t>standards in four key sectors </a:t>
            </a:r>
            <a:r>
              <a:rPr lang="en-US" sz="1500" dirty="0">
                <a:uFill>
                  <a:solidFill>
                    <a:srgbClr val="000000"/>
                  </a:solidFill>
                </a:uFill>
                <a:latin typeface="Lucida Sans Unicode"/>
                <a:ea typeface="Arial Unicode MS" panose="020B0604020202020204" pitchFamily="34" charset="-128"/>
                <a:cs typeface="Arial Unicode MS" panose="020B0604020202020204" pitchFamily="34" charset="-128"/>
              </a:rPr>
              <a:t>give qualitative standards, actions, and guidance based on evidence and expert practice.  </a:t>
            </a:r>
          </a:p>
          <a:p>
            <a:pPr marL="1415654" indent="-1415654">
              <a:lnSpc>
                <a:spcPct val="115000"/>
              </a:lnSpc>
            </a:pPr>
            <a:r>
              <a:rPr lang="en-US" sz="1500" dirty="0">
                <a:uFill>
                  <a:solidFill>
                    <a:srgbClr val="000000"/>
                  </a:solidFill>
                </a:uFill>
                <a:latin typeface="Lucida Sans Unicode"/>
                <a:ea typeface="Arial Unicode MS" panose="020B0604020202020204" pitchFamily="34" charset="-128"/>
                <a:cs typeface="Arial Unicode MS" panose="020B0604020202020204" pitchFamily="34" charset="-128"/>
              </a:rPr>
              <a:t>				</a:t>
            </a:r>
            <a:endParaRPr lang="en-GB" sz="1500" dirty="0">
              <a:uFill>
                <a:solidFill>
                  <a:srgbClr val="000000"/>
                </a:solidFill>
              </a:uFill>
              <a:latin typeface="Lucida Sans Unicode"/>
              <a:ea typeface="Arial Unicode MS" panose="020B0604020202020204" pitchFamily="34" charset="-128"/>
              <a:cs typeface="Arial Unicode MS" panose="020B0604020202020204" pitchFamily="34" charset="-128"/>
            </a:endParaRPr>
          </a:p>
          <a:p>
            <a:pPr lvl="1">
              <a:spcBef>
                <a:spcPts val="2000"/>
              </a:spcBef>
            </a:pPr>
            <a:endParaRPr lang="en-GB" dirty="0"/>
          </a:p>
        </p:txBody>
      </p:sp>
      <p:sp>
        <p:nvSpPr>
          <p:cNvPr id="4" name="Footer Placeholder 3"/>
          <p:cNvSpPr>
            <a:spLocks noGrp="1"/>
          </p:cNvSpPr>
          <p:nvPr>
            <p:ph type="ftr" sz="quarter" idx="3"/>
          </p:nvPr>
        </p:nvSpPr>
        <p:spPr>
          <a:xfrm>
            <a:off x="457198" y="6380737"/>
            <a:ext cx="6072099" cy="365125"/>
          </a:xfrm>
        </p:spPr>
        <p:txBody>
          <a:bodyPr/>
          <a:lstStyle/>
          <a:p>
            <a:r>
              <a:rPr lang="en-GB" dirty="0">
                <a:solidFill>
                  <a:prstClr val="white"/>
                </a:solidFill>
              </a:rPr>
              <a:t>Module A1 – Sphere: a brief tour</a:t>
            </a:r>
          </a:p>
          <a:p>
            <a:r>
              <a:rPr lang="en-GB" dirty="0" smtClean="0">
                <a:solidFill>
                  <a:prstClr val="white"/>
                </a:solidFill>
              </a:rPr>
              <a:t>Sphere Training Package 2015</a:t>
            </a:r>
          </a:p>
        </p:txBody>
      </p:sp>
    </p:spTree>
    <p:extLst>
      <p:ext uri="{BB962C8B-B14F-4D97-AF65-F5344CB8AC3E}">
        <p14:creationId xmlns:p14="http://schemas.microsoft.com/office/powerpoint/2010/main" val="32800493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1" y="0"/>
            <a:ext cx="7679604" cy="1081760"/>
          </a:xfrm>
        </p:spPr>
        <p:txBody>
          <a:bodyPr/>
          <a:lstStyle/>
          <a:p>
            <a:r>
              <a:rPr lang="fr-CH" dirty="0" smtClean="0"/>
              <a:t>Structure of Sphere minimum standard</a:t>
            </a:r>
            <a:endParaRPr lang="en-GB" dirty="0"/>
          </a:p>
        </p:txBody>
      </p:sp>
      <p:graphicFrame>
        <p:nvGraphicFramePr>
          <p:cNvPr id="8" name="Object 7"/>
          <p:cNvGraphicFramePr>
            <a:graphicFrameLocks noChangeAspect="1"/>
          </p:cNvGraphicFramePr>
          <p:nvPr>
            <p:extLst/>
          </p:nvPr>
        </p:nvGraphicFramePr>
        <p:xfrm>
          <a:off x="454373" y="1081760"/>
          <a:ext cx="7254240" cy="5181600"/>
        </p:xfrm>
        <a:graphic>
          <a:graphicData uri="http://schemas.openxmlformats.org/presentationml/2006/ole">
            <mc:AlternateContent xmlns:mc="http://schemas.openxmlformats.org/markup-compatibility/2006">
              <mc:Choice xmlns:v="urn:schemas-microsoft-com:vml" Requires="v">
                <p:oleObj spid="_x0000_s6164" name="Document" r:id="rId5" imgW="6045200" imgH="4318000" progId="Word.Document.12">
                  <p:embed/>
                </p:oleObj>
              </mc:Choice>
              <mc:Fallback>
                <p:oleObj name="Document" r:id="rId5" imgW="6045200" imgH="4318000" progId="Word.Document.12">
                  <p:embed/>
                  <p:pic>
                    <p:nvPicPr>
                      <p:cNvPr id="0" name=""/>
                      <p:cNvPicPr/>
                      <p:nvPr/>
                    </p:nvPicPr>
                    <p:blipFill>
                      <a:blip r:embed="rId6"/>
                      <a:stretch>
                        <a:fillRect/>
                      </a:stretch>
                    </p:blipFill>
                    <p:spPr>
                      <a:xfrm>
                        <a:off x="454373" y="1081760"/>
                        <a:ext cx="7254240" cy="5181600"/>
                      </a:xfrm>
                      <a:prstGeom prst="rect">
                        <a:avLst/>
                      </a:prstGeom>
                    </p:spPr>
                  </p:pic>
                </p:oleObj>
              </mc:Fallback>
            </mc:AlternateContent>
          </a:graphicData>
        </a:graphic>
      </p:graphicFrame>
      <p:sp>
        <p:nvSpPr>
          <p:cNvPr id="6" name="Footer Placeholder 3"/>
          <p:cNvSpPr>
            <a:spLocks noGrp="1"/>
          </p:cNvSpPr>
          <p:nvPr>
            <p:ph type="ftr" sz="quarter" idx="3"/>
          </p:nvPr>
        </p:nvSpPr>
        <p:spPr/>
        <p:txBody>
          <a:bodyPr/>
          <a:lstStyle/>
          <a:p>
            <a:r>
              <a:rPr lang="en-GB" dirty="0">
                <a:solidFill>
                  <a:prstClr val="white"/>
                </a:solidFill>
              </a:rPr>
              <a:t>Module A1 – Sphere: a brief tour</a:t>
            </a:r>
          </a:p>
          <a:p>
            <a:r>
              <a:rPr lang="en-GB" dirty="0" smtClean="0">
                <a:solidFill>
                  <a:prstClr val="white"/>
                </a:solidFill>
              </a:rPr>
              <a:t>Sphere Training Package 2015</a:t>
            </a:r>
          </a:p>
        </p:txBody>
      </p:sp>
    </p:spTree>
    <p:extLst>
      <p:ext uri="{BB962C8B-B14F-4D97-AF65-F5344CB8AC3E}">
        <p14:creationId xmlns:p14="http://schemas.microsoft.com/office/powerpoint/2010/main" val="3189956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600" smtClean="0"/>
              <a:t>Using Sphere in context</a:t>
            </a:r>
            <a:endParaRPr lang="en-GB" sz="2600" dirty="0"/>
          </a:p>
        </p:txBody>
      </p:sp>
      <p:sp>
        <p:nvSpPr>
          <p:cNvPr id="3" name="Content Placeholder 2"/>
          <p:cNvSpPr>
            <a:spLocks noGrp="1"/>
          </p:cNvSpPr>
          <p:nvPr>
            <p:ph idx="1"/>
          </p:nvPr>
        </p:nvSpPr>
        <p:spPr>
          <a:xfrm>
            <a:off x="457200" y="1340442"/>
            <a:ext cx="8229600" cy="698366"/>
          </a:xfrm>
        </p:spPr>
        <p:txBody>
          <a:bodyPr/>
          <a:lstStyle/>
          <a:p>
            <a:r>
              <a:rPr lang="en-GB" sz="1800" b="1" dirty="0">
                <a:solidFill>
                  <a:schemeClr val="accent1"/>
                </a:solidFill>
              </a:rPr>
              <a:t>What should you contextualise? </a:t>
            </a:r>
            <a:endParaRPr lang="en-GB" sz="1800" b="1" dirty="0" smtClean="0">
              <a:solidFill>
                <a:schemeClr val="accent1"/>
              </a:solidFill>
            </a:endParaRPr>
          </a:p>
          <a:p>
            <a:r>
              <a:rPr lang="en-GB" sz="1800" b="1" dirty="0" smtClean="0">
                <a:solidFill>
                  <a:schemeClr val="accent1"/>
                </a:solidFill>
              </a:rPr>
              <a:t>The </a:t>
            </a:r>
            <a:r>
              <a:rPr lang="en-GB" sz="1800" b="1" dirty="0">
                <a:solidFill>
                  <a:schemeClr val="accent1"/>
                </a:solidFill>
              </a:rPr>
              <a:t>example of the Sphere minimum standards and key </a:t>
            </a:r>
            <a:r>
              <a:rPr lang="en-GB" sz="1800" b="1" dirty="0" smtClean="0">
                <a:solidFill>
                  <a:schemeClr val="accent1"/>
                </a:solidFill>
              </a:rPr>
              <a:t>indicators</a:t>
            </a:r>
            <a:endParaRPr lang="en-GB" sz="1800" b="1" dirty="0">
              <a:solidFill>
                <a:schemeClr val="accent1"/>
              </a:solidFill>
            </a:endParaRPr>
          </a:p>
        </p:txBody>
      </p:sp>
      <p:sp>
        <p:nvSpPr>
          <p:cNvPr id="4" name="Footer Placeholder 3"/>
          <p:cNvSpPr>
            <a:spLocks noGrp="1"/>
          </p:cNvSpPr>
          <p:nvPr>
            <p:ph type="ftr" sz="quarter" idx="3"/>
          </p:nvPr>
        </p:nvSpPr>
        <p:spPr/>
        <p:txBody>
          <a:bodyPr/>
          <a:lstStyle/>
          <a:p>
            <a:r>
              <a:rPr lang="en-GB" dirty="0" smtClean="0">
                <a:solidFill>
                  <a:prstClr val="white"/>
                </a:solidFill>
              </a:rPr>
              <a:t>Module A1 – Sphere: a brief tour</a:t>
            </a:r>
          </a:p>
          <a:p>
            <a:r>
              <a:rPr lang="en-GB" dirty="0" smtClean="0">
                <a:solidFill>
                  <a:prstClr val="white"/>
                </a:solidFill>
              </a:rPr>
              <a:t>Sphere Training Package 2015</a:t>
            </a:r>
          </a:p>
        </p:txBody>
      </p:sp>
      <p:sp>
        <p:nvSpPr>
          <p:cNvPr id="5" name="Content Placeholder 2"/>
          <p:cNvSpPr txBox="1">
            <a:spLocks/>
          </p:cNvSpPr>
          <p:nvPr/>
        </p:nvSpPr>
        <p:spPr>
          <a:xfrm>
            <a:off x="457200" y="2284644"/>
            <a:ext cx="4012968" cy="3589464"/>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004386"/>
              </a:buClr>
            </a:pPr>
            <a:endParaRPr lang="en-GB" dirty="0"/>
          </a:p>
        </p:txBody>
      </p:sp>
      <p:sp>
        <p:nvSpPr>
          <p:cNvPr id="6" name="Content Placeholder 2"/>
          <p:cNvSpPr txBox="1">
            <a:spLocks/>
          </p:cNvSpPr>
          <p:nvPr/>
        </p:nvSpPr>
        <p:spPr>
          <a:xfrm>
            <a:off x="4665477" y="2284644"/>
            <a:ext cx="4012968" cy="3589464"/>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004386"/>
              </a:buClr>
            </a:pPr>
            <a:endParaRPr lang="en-GB" dirty="0"/>
          </a:p>
        </p:txBody>
      </p:sp>
      <p:sp>
        <p:nvSpPr>
          <p:cNvPr id="7" name="Content Placeholder 2"/>
          <p:cNvSpPr txBox="1">
            <a:spLocks/>
          </p:cNvSpPr>
          <p:nvPr/>
        </p:nvSpPr>
        <p:spPr>
          <a:xfrm>
            <a:off x="457200" y="2184375"/>
            <a:ext cx="8229600" cy="69836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004386"/>
              </a:buClr>
            </a:pPr>
            <a:endParaRPr lang="en-GB" dirty="0"/>
          </a:p>
        </p:txBody>
      </p:sp>
      <p:grpSp>
        <p:nvGrpSpPr>
          <p:cNvPr id="15" name="Group 14"/>
          <p:cNvGrpSpPr/>
          <p:nvPr/>
        </p:nvGrpSpPr>
        <p:grpSpPr>
          <a:xfrm>
            <a:off x="457201" y="2296523"/>
            <a:ext cx="4012967" cy="3046988"/>
            <a:chOff x="457201" y="2146115"/>
            <a:chExt cx="4012967" cy="3046988"/>
          </a:xfrm>
        </p:grpSpPr>
        <p:sp>
          <p:nvSpPr>
            <p:cNvPr id="8" name="TextBox 7"/>
            <p:cNvSpPr txBox="1"/>
            <p:nvPr/>
          </p:nvSpPr>
          <p:spPr>
            <a:xfrm>
              <a:off x="457201" y="2146115"/>
              <a:ext cx="4012967" cy="3046988"/>
            </a:xfrm>
            <a:prstGeom prst="rect">
              <a:avLst/>
            </a:prstGeom>
            <a:noFill/>
          </p:spPr>
          <p:txBody>
            <a:bodyPr wrap="square" rtlCol="0">
              <a:noAutofit/>
            </a:bodyPr>
            <a:lstStyle/>
            <a:p>
              <a:pPr marL="534988"/>
              <a:r>
                <a:rPr lang="en-GB" sz="1400" b="1" dirty="0">
                  <a:solidFill>
                    <a:prstClr val="black"/>
                  </a:solidFill>
                  <a:latin typeface="Tahoma"/>
                  <a:cs typeface="Tahoma"/>
                </a:rPr>
                <a:t>Don't touch the minimum standards</a:t>
              </a:r>
              <a:r>
                <a:rPr lang="en-GB" sz="1400" b="1" dirty="0" smtClean="0">
                  <a:solidFill>
                    <a:prstClr val="black"/>
                  </a:solidFill>
                  <a:latin typeface="Tahoma"/>
                  <a:cs typeface="Tahoma"/>
                </a:rPr>
                <a:t>!</a:t>
              </a:r>
            </a:p>
            <a:p>
              <a:pPr marL="534988">
                <a:spcBef>
                  <a:spcPts val="400"/>
                </a:spcBef>
              </a:pPr>
              <a:r>
                <a:rPr lang="en-GB" sz="1400" dirty="0" smtClean="0">
                  <a:solidFill>
                    <a:srgbClr val="C80F3F"/>
                  </a:solidFill>
                  <a:latin typeface="Tahoma"/>
                  <a:cs typeface="Tahoma"/>
                </a:rPr>
                <a:t>They are universal</a:t>
              </a:r>
              <a:endParaRPr lang="en-GB" sz="1400" dirty="0">
                <a:solidFill>
                  <a:srgbClr val="C80F3F"/>
                </a:solidFill>
                <a:latin typeface="Tahoma"/>
                <a:cs typeface="Tahoma"/>
              </a:endParaRPr>
            </a:p>
            <a:p>
              <a:pPr>
                <a:spcBef>
                  <a:spcPts val="800"/>
                </a:spcBef>
              </a:pPr>
              <a:r>
                <a:rPr lang="en-GB" sz="1400" dirty="0">
                  <a:solidFill>
                    <a:prstClr val="black"/>
                  </a:solidFill>
                  <a:latin typeface="Tahoma"/>
                  <a:cs typeface="Tahoma"/>
                </a:rPr>
                <a:t>The minimum </a:t>
              </a:r>
              <a:r>
                <a:rPr lang="en-GB" sz="1400" dirty="0" smtClean="0">
                  <a:solidFill>
                    <a:prstClr val="black"/>
                  </a:solidFill>
                  <a:latin typeface="Tahoma"/>
                  <a:cs typeface="Tahoma"/>
                </a:rPr>
                <a:t>standards </a:t>
              </a:r>
              <a:r>
                <a:rPr lang="en-GB" sz="1400" dirty="0">
                  <a:solidFill>
                    <a:prstClr val="black"/>
                  </a:solidFill>
                  <a:latin typeface="Tahoma"/>
                  <a:cs typeface="Tahoma"/>
                </a:rPr>
                <a:t>are </a:t>
              </a:r>
              <a:r>
                <a:rPr lang="en-GB" sz="1400" dirty="0" smtClean="0">
                  <a:solidFill>
                    <a:prstClr val="black"/>
                  </a:solidFill>
                  <a:latin typeface="Tahoma"/>
                  <a:cs typeface="Tahoma"/>
                </a:rPr>
                <a:t>generic </a:t>
              </a:r>
              <a:r>
                <a:rPr lang="en-GB" sz="1400" dirty="0">
                  <a:solidFill>
                    <a:prstClr val="black"/>
                  </a:solidFill>
                  <a:latin typeface="Tahoma"/>
                  <a:cs typeface="Tahoma"/>
                </a:rPr>
                <a:t>and qualitative in nature. As such, they are universal and apply to all contexts and should in no way be modified or adjusted</a:t>
              </a:r>
              <a:r>
                <a:rPr lang="en-GB" sz="1400" dirty="0" smtClean="0">
                  <a:solidFill>
                    <a:prstClr val="black"/>
                  </a:solidFill>
                  <a:latin typeface="Tahoma"/>
                  <a:cs typeface="Tahoma"/>
                </a:rPr>
                <a:t>.</a:t>
              </a:r>
            </a:p>
            <a:p>
              <a:pPr>
                <a:spcBef>
                  <a:spcPts val="800"/>
                </a:spcBef>
              </a:pPr>
              <a:r>
                <a:rPr lang="en-GB" sz="1400" i="1" dirty="0" smtClean="0">
                  <a:solidFill>
                    <a:srgbClr val="579305"/>
                  </a:solidFill>
                  <a:latin typeface="Tahoma"/>
                  <a:cs typeface="Tahoma"/>
                </a:rPr>
                <a:t>“All </a:t>
              </a:r>
              <a:r>
                <a:rPr lang="en-GB" sz="1400" i="1" dirty="0">
                  <a:solidFill>
                    <a:srgbClr val="579305"/>
                  </a:solidFill>
                  <a:latin typeface="Tahoma"/>
                  <a:cs typeface="Tahoma"/>
                </a:rPr>
                <a:t>people have safe and equitable access to a sufficient quantity of water for drinking, cooking and personal and domestic hygiene. Public water points are sufficiently close to households to enable use of minimum water equipment</a:t>
              </a:r>
              <a:r>
                <a:rPr lang="en-GB" sz="1400" i="1" dirty="0" smtClean="0">
                  <a:solidFill>
                    <a:srgbClr val="579305"/>
                  </a:solidFill>
                  <a:latin typeface="Tahoma"/>
                  <a:cs typeface="Tahoma"/>
                </a:rPr>
                <a:t>.”</a:t>
              </a:r>
              <a:endParaRPr lang="en-GB" sz="1400" i="1" dirty="0">
                <a:solidFill>
                  <a:srgbClr val="579305"/>
                </a:solidFill>
                <a:latin typeface="Tahoma"/>
                <a:cs typeface="Tahoma"/>
              </a:endParaRPr>
            </a:p>
          </p:txBody>
        </p:sp>
        <p:pic>
          <p:nvPicPr>
            <p:cNvPr id="11" name="Picture 10" descr="red-cross-circl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2146115"/>
              <a:ext cx="540000" cy="540000"/>
            </a:xfrm>
            <a:prstGeom prst="rect">
              <a:avLst/>
            </a:prstGeom>
          </p:spPr>
        </p:pic>
      </p:grpSp>
      <p:grpSp>
        <p:nvGrpSpPr>
          <p:cNvPr id="16" name="Group 15"/>
          <p:cNvGrpSpPr/>
          <p:nvPr/>
        </p:nvGrpSpPr>
        <p:grpSpPr>
          <a:xfrm>
            <a:off x="4729187" y="2296523"/>
            <a:ext cx="3957613" cy="2554545"/>
            <a:chOff x="4729187" y="2146115"/>
            <a:chExt cx="3957613" cy="2554545"/>
          </a:xfrm>
        </p:grpSpPr>
        <p:sp>
          <p:nvSpPr>
            <p:cNvPr id="9" name="TextBox 8"/>
            <p:cNvSpPr txBox="1"/>
            <p:nvPr/>
          </p:nvSpPr>
          <p:spPr>
            <a:xfrm>
              <a:off x="4729187" y="2146115"/>
              <a:ext cx="3957613" cy="2554545"/>
            </a:xfrm>
            <a:prstGeom prst="rect">
              <a:avLst/>
            </a:prstGeom>
            <a:noFill/>
          </p:spPr>
          <p:txBody>
            <a:bodyPr wrap="square" rtlCol="0">
              <a:noAutofit/>
            </a:bodyPr>
            <a:lstStyle/>
            <a:p>
              <a:pPr marL="534988"/>
              <a:r>
                <a:rPr lang="en-GB" sz="1400" b="1" dirty="0">
                  <a:solidFill>
                    <a:prstClr val="black"/>
                  </a:solidFill>
                  <a:latin typeface="Tahoma"/>
                  <a:cs typeface="Tahoma"/>
                </a:rPr>
                <a:t>Do touch the key indicators!</a:t>
              </a:r>
            </a:p>
            <a:p>
              <a:pPr marL="534988">
                <a:spcBef>
                  <a:spcPts val="400"/>
                </a:spcBef>
              </a:pPr>
              <a:r>
                <a:rPr lang="en-GB" sz="1400" dirty="0">
                  <a:solidFill>
                    <a:srgbClr val="579305"/>
                  </a:solidFill>
                  <a:latin typeface="Tahoma"/>
                  <a:cs typeface="Tahoma"/>
                </a:rPr>
                <a:t>They should be SMART</a:t>
              </a:r>
            </a:p>
            <a:p>
              <a:pPr>
                <a:spcBef>
                  <a:spcPts val="800"/>
                </a:spcBef>
              </a:pPr>
              <a:r>
                <a:rPr lang="en-GB" sz="1400" dirty="0">
                  <a:solidFill>
                    <a:prstClr val="black"/>
                  </a:solidFill>
                  <a:latin typeface="Tahoma"/>
                  <a:cs typeface="Tahoma"/>
                </a:rPr>
                <a:t>The key indicators for each minimum standard are both of </a:t>
              </a:r>
              <a:r>
                <a:rPr lang="en-GB" sz="1400" dirty="0" smtClean="0">
                  <a:solidFill>
                    <a:prstClr val="black"/>
                  </a:solidFill>
                  <a:latin typeface="Tahoma"/>
                  <a:cs typeface="Tahoma"/>
                </a:rPr>
                <a:t>qualitative </a:t>
              </a:r>
              <a:r>
                <a:rPr lang="en-GB" sz="1400" dirty="0">
                  <a:solidFill>
                    <a:prstClr val="black"/>
                  </a:solidFill>
                  <a:latin typeface="Tahoma"/>
                  <a:cs typeface="Tahoma"/>
                </a:rPr>
                <a:t>and quantitative nature and their value should be – nearly most of the time – adjusted to </a:t>
              </a:r>
              <a:r>
                <a:rPr lang="en-GB" sz="1400" dirty="0" smtClean="0">
                  <a:solidFill>
                    <a:prstClr val="black"/>
                  </a:solidFill>
                  <a:latin typeface="Tahoma"/>
                  <a:cs typeface="Tahoma"/>
                </a:rPr>
                <a:t>fit </a:t>
              </a:r>
              <a:r>
                <a:rPr lang="en-GB" sz="1400" dirty="0">
                  <a:solidFill>
                    <a:prstClr val="black"/>
                  </a:solidFill>
                  <a:latin typeface="Tahoma"/>
                  <a:cs typeface="Tahoma"/>
                </a:rPr>
                <a:t>the context.</a:t>
              </a:r>
            </a:p>
            <a:p>
              <a:pPr>
                <a:spcBef>
                  <a:spcPts val="800"/>
                </a:spcBef>
              </a:pPr>
              <a:r>
                <a:rPr lang="en-GB" sz="1400" i="1" dirty="0" smtClean="0">
                  <a:solidFill>
                    <a:srgbClr val="579305"/>
                  </a:solidFill>
                  <a:latin typeface="Tahoma"/>
                  <a:cs typeface="Tahoma"/>
                </a:rPr>
                <a:t>“Average </a:t>
              </a:r>
              <a:r>
                <a:rPr lang="en-GB" sz="1400" i="1" dirty="0">
                  <a:solidFill>
                    <a:srgbClr val="579305"/>
                  </a:solidFill>
                  <a:latin typeface="Tahoma"/>
                  <a:cs typeface="Tahoma"/>
                </a:rPr>
                <a:t>water for drinking, cooking and personal hygiene in any household </a:t>
              </a:r>
              <a:r>
                <a:rPr lang="en-GB" sz="1400" i="1" dirty="0" smtClean="0">
                  <a:solidFill>
                    <a:srgbClr val="579305"/>
                  </a:solidFill>
                  <a:latin typeface="Tahoma"/>
                  <a:cs typeface="Tahoma"/>
                </a:rPr>
                <a:t>is </a:t>
              </a:r>
              <a:r>
                <a:rPr lang="en-GB" sz="1400" i="1" dirty="0">
                  <a:solidFill>
                    <a:srgbClr val="579305"/>
                  </a:solidFill>
                  <a:latin typeface="Tahoma"/>
                  <a:cs typeface="Tahoma"/>
                </a:rPr>
                <a:t>at least 15 </a:t>
              </a:r>
              <a:r>
                <a:rPr lang="en-GB" sz="1400" i="1" dirty="0" smtClean="0">
                  <a:solidFill>
                    <a:srgbClr val="579305"/>
                  </a:solidFill>
                  <a:latin typeface="Tahoma"/>
                  <a:cs typeface="Tahoma"/>
                </a:rPr>
                <a:t>litres </a:t>
              </a:r>
              <a:r>
                <a:rPr lang="en-GB" sz="1400" i="1" dirty="0">
                  <a:solidFill>
                    <a:srgbClr val="579305"/>
                  </a:solidFill>
                  <a:latin typeface="Tahoma"/>
                  <a:cs typeface="Tahoma"/>
                </a:rPr>
                <a:t>per person per day</a:t>
              </a:r>
              <a:r>
                <a:rPr lang="en-GB" sz="1400" i="1" dirty="0" smtClean="0">
                  <a:solidFill>
                    <a:srgbClr val="579305"/>
                  </a:solidFill>
                  <a:latin typeface="Tahoma"/>
                  <a:cs typeface="Tahoma"/>
                </a:rPr>
                <a:t>.”</a:t>
              </a:r>
              <a:endParaRPr lang="en-GB" sz="1400" i="1" dirty="0">
                <a:solidFill>
                  <a:srgbClr val="579305"/>
                </a:solidFill>
                <a:latin typeface="Tahoma"/>
                <a:cs typeface="Tahoma"/>
              </a:endParaRPr>
            </a:p>
          </p:txBody>
        </p:sp>
        <p:pic>
          <p:nvPicPr>
            <p:cNvPr id="12" name="Picture 11" descr="green-tick-circl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9187" y="2146115"/>
              <a:ext cx="540000" cy="540000"/>
            </a:xfrm>
            <a:prstGeom prst="rect">
              <a:avLst/>
            </a:prstGeom>
          </p:spPr>
        </p:pic>
      </p:grpSp>
      <p:sp>
        <p:nvSpPr>
          <p:cNvPr id="13" name="TextBox 12"/>
          <p:cNvSpPr txBox="1"/>
          <p:nvPr/>
        </p:nvSpPr>
        <p:spPr>
          <a:xfrm>
            <a:off x="457199" y="5122088"/>
            <a:ext cx="7971300" cy="548868"/>
          </a:xfrm>
          <a:prstGeom prst="rect">
            <a:avLst/>
          </a:prstGeom>
          <a:noFill/>
        </p:spPr>
        <p:txBody>
          <a:bodyPr wrap="square" rtlCol="0">
            <a:spAutoFit/>
          </a:bodyPr>
          <a:lstStyle/>
          <a:p>
            <a:pPr algn="r"/>
            <a:r>
              <a:rPr lang="en-GB" sz="1400" i="1" dirty="0">
                <a:solidFill>
                  <a:prstClr val="black"/>
                </a:solidFill>
                <a:latin typeface="Tahoma"/>
                <a:cs typeface="Tahoma"/>
              </a:rPr>
              <a:t>Sphere water supply minimum standard 1, and key indicator 1, Handbook </a:t>
            </a:r>
            <a:r>
              <a:rPr lang="en-GB" sz="1400" i="1" dirty="0" smtClean="0">
                <a:solidFill>
                  <a:prstClr val="black"/>
                </a:solidFill>
                <a:latin typeface="Tahoma"/>
                <a:cs typeface="Tahoma"/>
              </a:rPr>
              <a:t>p97</a:t>
            </a:r>
          </a:p>
          <a:p>
            <a:pPr algn="r">
              <a:spcBef>
                <a:spcPts val="800"/>
              </a:spcBef>
            </a:pPr>
            <a:r>
              <a:rPr lang="en-GB" sz="900" i="1" dirty="0">
                <a:solidFill>
                  <a:prstClr val="black"/>
                </a:solidFill>
                <a:latin typeface="Tahoma"/>
                <a:cs typeface="Tahoma"/>
              </a:rPr>
              <a:t>© Robert Sylvie, de Valon Astrid </a:t>
            </a:r>
            <a:r>
              <a:rPr lang="en-GB" sz="900" i="1" dirty="0" smtClean="0">
                <a:solidFill>
                  <a:prstClr val="black"/>
                </a:solidFill>
                <a:latin typeface="Tahoma"/>
                <a:cs typeface="Tahoma"/>
              </a:rPr>
              <a:t>2014</a:t>
            </a:r>
            <a:endParaRPr lang="en-GB" sz="900" i="1" dirty="0">
              <a:solidFill>
                <a:prstClr val="black"/>
              </a:solidFill>
              <a:latin typeface="Tahoma"/>
              <a:cs typeface="Tahoma"/>
            </a:endParaRPr>
          </a:p>
        </p:txBody>
      </p:sp>
    </p:spTree>
    <p:extLst>
      <p:ext uri="{BB962C8B-B14F-4D97-AF65-F5344CB8AC3E}">
        <p14:creationId xmlns:p14="http://schemas.microsoft.com/office/powerpoint/2010/main" val="38876455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Session objectives</a:t>
            </a:r>
            <a:endParaRPr lang="en-GB"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fr-CH" dirty="0" err="1" smtClean="0"/>
              <a:t>Explain</a:t>
            </a:r>
            <a:r>
              <a:rPr lang="fr-CH" dirty="0" smtClean="0"/>
              <a:t> the </a:t>
            </a:r>
            <a:r>
              <a:rPr lang="fr-CH" dirty="0" err="1" smtClean="0"/>
              <a:t>philosophy</a:t>
            </a:r>
            <a:r>
              <a:rPr lang="fr-CH" dirty="0" smtClean="0"/>
              <a:t> and </a:t>
            </a:r>
            <a:r>
              <a:rPr lang="fr-CH" dirty="0" err="1" smtClean="0"/>
              <a:t>approach</a:t>
            </a:r>
            <a:r>
              <a:rPr lang="fr-CH" dirty="0" smtClean="0"/>
              <a:t> of the Sphere </a:t>
            </a:r>
            <a:r>
              <a:rPr lang="fr-CH" dirty="0" err="1" smtClean="0"/>
              <a:t>Handbook</a:t>
            </a:r>
            <a:endParaRPr lang="fr-CH" dirty="0" smtClean="0"/>
          </a:p>
          <a:p>
            <a:endParaRPr lang="fr-CH" dirty="0"/>
          </a:p>
          <a:p>
            <a:pPr marL="342900" indent="-342900">
              <a:buFont typeface="Arial" panose="020B0604020202020204" pitchFamily="34" charset="0"/>
              <a:buChar char="•"/>
            </a:pPr>
            <a:r>
              <a:rPr lang="fr-CH" dirty="0" err="1" smtClean="0"/>
              <a:t>Explain</a:t>
            </a:r>
            <a:r>
              <a:rPr lang="fr-CH" dirty="0" smtClean="0"/>
              <a:t> the </a:t>
            </a:r>
            <a:r>
              <a:rPr lang="fr-CH" dirty="0" err="1" smtClean="0"/>
              <a:t>Handbook</a:t>
            </a:r>
            <a:r>
              <a:rPr lang="fr-CH" dirty="0" smtClean="0"/>
              <a:t> structure and </a:t>
            </a:r>
            <a:r>
              <a:rPr lang="fr-CH" dirty="0" err="1" smtClean="0"/>
              <a:t>identify</a:t>
            </a:r>
            <a:r>
              <a:rPr lang="fr-CH" dirty="0" smtClean="0"/>
              <a:t> the key </a:t>
            </a:r>
            <a:r>
              <a:rPr lang="fr-CH" dirty="0" err="1" smtClean="0"/>
              <a:t>chapters</a:t>
            </a:r>
            <a:r>
              <a:rPr lang="fr-CH" dirty="0" smtClean="0"/>
              <a:t> of the </a:t>
            </a:r>
            <a:r>
              <a:rPr lang="fr-CH" dirty="0" err="1" smtClean="0"/>
              <a:t>Handbook</a:t>
            </a:r>
            <a:endParaRPr lang="fr-CH" dirty="0" smtClean="0"/>
          </a:p>
          <a:p>
            <a:endParaRPr lang="fr-CH" dirty="0" smtClean="0"/>
          </a:p>
          <a:p>
            <a:pPr marL="342900" indent="-342900">
              <a:buFont typeface="Arial" panose="020B0604020202020204" pitchFamily="34" charset="0"/>
              <a:buChar char="•"/>
            </a:pPr>
            <a:r>
              <a:rPr lang="fr-CH" dirty="0" smtClean="0"/>
              <a:t>Explore how to </a:t>
            </a:r>
            <a:r>
              <a:rPr lang="fr-CH" dirty="0" err="1" smtClean="0"/>
              <a:t>implement</a:t>
            </a:r>
            <a:r>
              <a:rPr lang="fr-CH" dirty="0" smtClean="0"/>
              <a:t> the Sphere </a:t>
            </a:r>
            <a:r>
              <a:rPr lang="fr-CH" dirty="0" err="1" smtClean="0"/>
              <a:t>Handbook</a:t>
            </a:r>
            <a:endParaRPr lang="en-GB" dirty="0"/>
          </a:p>
        </p:txBody>
      </p:sp>
      <p:sp>
        <p:nvSpPr>
          <p:cNvPr id="4" name="Footer Placeholder 3"/>
          <p:cNvSpPr>
            <a:spLocks noGrp="1"/>
          </p:cNvSpPr>
          <p:nvPr>
            <p:ph type="ftr" sz="quarter" idx="3"/>
          </p:nvPr>
        </p:nvSpPr>
        <p:spPr>
          <a:xfrm>
            <a:off x="457199" y="6329599"/>
            <a:ext cx="6302244" cy="365125"/>
          </a:xfrm>
        </p:spPr>
        <p:txBody>
          <a:bodyPr/>
          <a:lstStyle/>
          <a:p>
            <a:r>
              <a:rPr lang="en-GB" dirty="0" smtClean="0"/>
              <a:t>Module A1 – Sphere: a brief tour</a:t>
            </a:r>
          </a:p>
          <a:p>
            <a:r>
              <a:rPr lang="en-GB" dirty="0" smtClean="0"/>
              <a:t>Sphere Training Package 2015</a:t>
            </a:r>
          </a:p>
        </p:txBody>
      </p:sp>
    </p:spTree>
    <p:extLst>
      <p:ext uri="{BB962C8B-B14F-4D97-AF65-F5344CB8AC3E}">
        <p14:creationId xmlns:p14="http://schemas.microsoft.com/office/powerpoint/2010/main" val="7630176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brief…</a:t>
            </a:r>
            <a:endParaRPr lang="en-GB" dirty="0"/>
          </a:p>
        </p:txBody>
      </p:sp>
      <p:sp>
        <p:nvSpPr>
          <p:cNvPr id="3" name="Content Placeholder 2"/>
          <p:cNvSpPr>
            <a:spLocks noGrp="1"/>
          </p:cNvSpPr>
          <p:nvPr>
            <p:ph idx="1"/>
          </p:nvPr>
        </p:nvSpPr>
        <p:spPr/>
        <p:txBody>
          <a:bodyPr/>
          <a:lstStyle/>
          <a:p>
            <a:pPr lvl="1">
              <a:spcBef>
                <a:spcPts val="2000"/>
              </a:spcBef>
            </a:pPr>
            <a:r>
              <a:rPr lang="en-GB" dirty="0" smtClean="0"/>
              <a:t>The </a:t>
            </a:r>
            <a:r>
              <a:rPr lang="en-GB" dirty="0"/>
              <a:t>Sphere </a:t>
            </a:r>
            <a:r>
              <a:rPr lang="en-GB" dirty="0" smtClean="0"/>
              <a:t>Handbook is a voluntary practical tool to </a:t>
            </a:r>
            <a:r>
              <a:rPr lang="en-GB" dirty="0"/>
              <a:t>help equip humanitarian actors to continuously strive for more quality and accountability in humanitarian  response</a:t>
            </a:r>
            <a:r>
              <a:rPr lang="en-GB" dirty="0" smtClean="0"/>
              <a:t>.</a:t>
            </a:r>
          </a:p>
          <a:p>
            <a:pPr lvl="1">
              <a:spcBef>
                <a:spcPts val="2000"/>
              </a:spcBef>
            </a:pPr>
            <a:r>
              <a:rPr lang="en-GB" dirty="0"/>
              <a:t>The Sphere Handbook is more than a technical guide: it is a tool to put the rights of disaster‐affected populations to life with dignity, protection and assistance at the centre of humanitarian  response.</a:t>
            </a:r>
          </a:p>
          <a:p>
            <a:pPr lvl="1">
              <a:spcBef>
                <a:spcPts val="2400"/>
              </a:spcBef>
            </a:pPr>
            <a:r>
              <a:rPr lang="fr-CH" dirty="0" smtClean="0"/>
              <a:t>The Sphere </a:t>
            </a:r>
            <a:r>
              <a:rPr lang="fr-CH" dirty="0" err="1" smtClean="0"/>
              <a:t>Handbook</a:t>
            </a:r>
            <a:r>
              <a:rPr lang="fr-CH" dirty="0" smtClean="0"/>
              <a:t> </a:t>
            </a:r>
            <a:r>
              <a:rPr lang="fr-CH" dirty="0" err="1" smtClean="0"/>
              <a:t>should</a:t>
            </a:r>
            <a:r>
              <a:rPr lang="fr-CH" dirty="0" smtClean="0"/>
              <a:t> </a:t>
            </a:r>
            <a:r>
              <a:rPr lang="fr-CH" dirty="0" err="1" smtClean="0"/>
              <a:t>always</a:t>
            </a:r>
            <a:r>
              <a:rPr lang="fr-CH" dirty="0" smtClean="0"/>
              <a:t> </a:t>
            </a:r>
            <a:r>
              <a:rPr lang="fr-CH" dirty="0" err="1" smtClean="0"/>
              <a:t>be</a:t>
            </a:r>
            <a:r>
              <a:rPr lang="fr-CH" dirty="0" smtClean="0"/>
              <a:t> </a:t>
            </a:r>
            <a:r>
              <a:rPr lang="fr-CH" dirty="0" err="1" smtClean="0"/>
              <a:t>used</a:t>
            </a:r>
            <a:r>
              <a:rPr lang="fr-CH" dirty="0" smtClean="0"/>
              <a:t> </a:t>
            </a:r>
            <a:r>
              <a:rPr lang="fr-CH" dirty="0" err="1" smtClean="0"/>
              <a:t>taking</a:t>
            </a:r>
            <a:r>
              <a:rPr lang="fr-CH" dirty="0" smtClean="0"/>
              <a:t> into </a:t>
            </a:r>
            <a:r>
              <a:rPr lang="fr-CH" dirty="0" err="1" smtClean="0"/>
              <a:t>account</a:t>
            </a:r>
            <a:r>
              <a:rPr lang="fr-CH" dirty="0" smtClean="0"/>
              <a:t> the </a:t>
            </a:r>
            <a:r>
              <a:rPr lang="fr-CH" dirty="0" err="1" smtClean="0"/>
              <a:t>context</a:t>
            </a:r>
            <a:r>
              <a:rPr lang="fr-CH" dirty="0" smtClean="0"/>
              <a:t>.</a:t>
            </a:r>
            <a:endParaRPr lang="en-GB" dirty="0" smtClean="0"/>
          </a:p>
          <a:p>
            <a:pPr lvl="1">
              <a:spcBef>
                <a:spcPts val="2400"/>
              </a:spcBef>
            </a:pPr>
            <a:r>
              <a:rPr lang="en-GB" dirty="0" smtClean="0"/>
              <a:t>Conforming </a:t>
            </a:r>
            <a:r>
              <a:rPr lang="en-GB" dirty="0"/>
              <a:t>with Sphere does not mean meeting all the standards and indicators.</a:t>
            </a:r>
          </a:p>
          <a:p>
            <a:pPr lvl="1">
              <a:spcBef>
                <a:spcPts val="2000"/>
              </a:spcBef>
            </a:pPr>
            <a:endParaRPr lang="en-GB" dirty="0"/>
          </a:p>
        </p:txBody>
      </p:sp>
      <p:sp>
        <p:nvSpPr>
          <p:cNvPr id="4" name="Footer Placeholder 3"/>
          <p:cNvSpPr>
            <a:spLocks noGrp="1"/>
          </p:cNvSpPr>
          <p:nvPr>
            <p:ph type="ftr" sz="quarter" idx="3"/>
          </p:nvPr>
        </p:nvSpPr>
        <p:spPr/>
        <p:txBody>
          <a:bodyPr/>
          <a:lstStyle/>
          <a:p>
            <a:r>
              <a:rPr lang="en-GB" dirty="0" smtClean="0"/>
              <a:t>Module A1 – Sphere: a brief tour</a:t>
            </a:r>
          </a:p>
          <a:p>
            <a:r>
              <a:rPr lang="en-GB" dirty="0" smtClean="0"/>
              <a:t>Sphere Training Package 2015</a:t>
            </a:r>
          </a:p>
        </p:txBody>
      </p:sp>
    </p:spTree>
    <p:extLst>
      <p:ext uri="{BB962C8B-B14F-4D97-AF65-F5344CB8AC3E}">
        <p14:creationId xmlns:p14="http://schemas.microsoft.com/office/powerpoint/2010/main" val="35864008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Remember!</a:t>
            </a:r>
            <a:endParaRPr lang="en-GB" dirty="0"/>
          </a:p>
        </p:txBody>
      </p:sp>
      <p:sp>
        <p:nvSpPr>
          <p:cNvPr id="4" name="Footer Placeholder 3"/>
          <p:cNvSpPr>
            <a:spLocks noGrp="1"/>
          </p:cNvSpPr>
          <p:nvPr>
            <p:ph type="ftr" sz="quarter" idx="3"/>
          </p:nvPr>
        </p:nvSpPr>
        <p:spPr/>
        <p:txBody>
          <a:bodyPr/>
          <a:lstStyle/>
          <a:p>
            <a:r>
              <a:rPr lang="en-GB" dirty="0" smtClean="0">
                <a:solidFill>
                  <a:prstClr val="white"/>
                </a:solidFill>
              </a:rPr>
              <a:t>Module A1 – Sphere: a brief tour</a:t>
            </a:r>
          </a:p>
          <a:p>
            <a:r>
              <a:rPr lang="en-GB" dirty="0" smtClean="0">
                <a:solidFill>
                  <a:prstClr val="white"/>
                </a:solidFill>
              </a:rPr>
              <a:t>Sphere Training Package 2015</a:t>
            </a:r>
          </a:p>
        </p:txBody>
      </p:sp>
      <p:pic>
        <p:nvPicPr>
          <p:cNvPr id="3" name="Picture 2" descr="Remember-cartoon-Englis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083" y="1236539"/>
            <a:ext cx="7620000" cy="4749800"/>
          </a:xfrm>
          <a:prstGeom prst="rect">
            <a:avLst/>
          </a:prstGeom>
        </p:spPr>
      </p:pic>
    </p:spTree>
    <p:extLst>
      <p:ext uri="{BB962C8B-B14F-4D97-AF65-F5344CB8AC3E}">
        <p14:creationId xmlns:p14="http://schemas.microsoft.com/office/powerpoint/2010/main" val="40833476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1613" y="1074738"/>
            <a:ext cx="3659187" cy="166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Text Box 2"/>
          <p:cNvSpPr txBox="1">
            <a:spLocks noChangeArrowheads="1"/>
          </p:cNvSpPr>
          <p:nvPr/>
        </p:nvSpPr>
        <p:spPr bwMode="auto">
          <a:xfrm>
            <a:off x="522288" y="-352425"/>
            <a:ext cx="8129587" cy="813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Lucida Sans" panose="020B0602030504020204" pitchFamily="34" charset="0"/>
                <a:ea typeface="SimSun" panose="02010600030101010101" pitchFamily="2" charset="-122"/>
              </a:defRPr>
            </a:lvl9pPr>
          </a:lstStyle>
          <a:p>
            <a:pPr algn="ctr" fontAlgn="base">
              <a:spcBef>
                <a:spcPct val="0"/>
              </a:spcBef>
              <a:spcAft>
                <a:spcPct val="0"/>
              </a:spcAft>
              <a:buSzPct val="100000"/>
            </a:pPr>
            <a:r>
              <a:rPr lang="en-GB" altLang="en-US" dirty="0" smtClean="0">
                <a:solidFill>
                  <a:srgbClr val="83B81A"/>
                </a:solidFill>
              </a:rPr>
              <a:t/>
            </a:r>
            <a:br>
              <a:rPr lang="en-GB" altLang="en-US" dirty="0" smtClean="0">
                <a:solidFill>
                  <a:srgbClr val="83B81A"/>
                </a:solidFill>
              </a:rPr>
            </a:br>
            <a:r>
              <a:rPr lang="en-GB" altLang="en-US" dirty="0" smtClean="0">
                <a:solidFill>
                  <a:srgbClr val="83B81A"/>
                </a:solidFill>
              </a:rPr>
              <a:t/>
            </a:r>
            <a:br>
              <a:rPr lang="en-GB" altLang="en-US" dirty="0" smtClean="0">
                <a:solidFill>
                  <a:srgbClr val="83B81A"/>
                </a:solidFill>
              </a:rPr>
            </a:br>
            <a:r>
              <a:rPr lang="en-GB" altLang="en-US" dirty="0" smtClean="0">
                <a:solidFill>
                  <a:srgbClr val="83B81A"/>
                </a:solidFill>
              </a:rPr>
              <a:t/>
            </a:r>
            <a:br>
              <a:rPr lang="en-GB" altLang="en-US" dirty="0" smtClean="0">
                <a:solidFill>
                  <a:srgbClr val="83B81A"/>
                </a:solidFill>
              </a:rPr>
            </a:br>
            <a:r>
              <a:rPr lang="en-GB" altLang="en-US" dirty="0" smtClean="0">
                <a:solidFill>
                  <a:srgbClr val="83B81A"/>
                </a:solidFill>
              </a:rPr>
              <a:t/>
            </a:r>
            <a:br>
              <a:rPr lang="en-GB" altLang="en-US" dirty="0" smtClean="0">
                <a:solidFill>
                  <a:srgbClr val="83B81A"/>
                </a:solidFill>
              </a:rPr>
            </a:br>
            <a:r>
              <a:rPr lang="en-GB" altLang="en-US" dirty="0" smtClean="0">
                <a:solidFill>
                  <a:srgbClr val="83B81A"/>
                </a:solidFill>
              </a:rPr>
              <a:t/>
            </a:r>
            <a:br>
              <a:rPr lang="en-GB" altLang="en-US" dirty="0" smtClean="0">
                <a:solidFill>
                  <a:srgbClr val="83B81A"/>
                </a:solidFill>
              </a:rPr>
            </a:br>
            <a:r>
              <a:rPr lang="en-GB" altLang="en-US" dirty="0" smtClean="0">
                <a:solidFill>
                  <a:srgbClr val="83B81A"/>
                </a:solidFill>
              </a:rPr>
              <a:t/>
            </a:r>
            <a:br>
              <a:rPr lang="en-GB" altLang="en-US" dirty="0" smtClean="0">
                <a:solidFill>
                  <a:srgbClr val="83B81A"/>
                </a:solidFill>
              </a:rPr>
            </a:br>
            <a:endParaRPr lang="en-GB" altLang="en-US" dirty="0" smtClean="0">
              <a:solidFill>
                <a:srgbClr val="83B81A"/>
              </a:solidFill>
            </a:endParaRPr>
          </a:p>
          <a:p>
            <a:pPr algn="ctr" fontAlgn="base">
              <a:spcBef>
                <a:spcPct val="0"/>
              </a:spcBef>
              <a:spcAft>
                <a:spcPct val="0"/>
              </a:spcAft>
              <a:buSzPct val="100000"/>
            </a:pPr>
            <a:endParaRPr lang="en-GB" altLang="en-US" dirty="0" smtClean="0">
              <a:solidFill>
                <a:srgbClr val="83B81A"/>
              </a:solidFill>
            </a:endParaRPr>
          </a:p>
          <a:p>
            <a:pPr algn="ctr" fontAlgn="base">
              <a:spcBef>
                <a:spcPct val="0"/>
              </a:spcBef>
              <a:spcAft>
                <a:spcPct val="0"/>
              </a:spcAft>
              <a:buSzPct val="100000"/>
            </a:pPr>
            <a:r>
              <a:rPr lang="en-GB" altLang="en-US" dirty="0" smtClean="0">
                <a:solidFill>
                  <a:srgbClr val="83B81A"/>
                </a:solidFill>
              </a:rPr>
              <a:t/>
            </a:r>
            <a:br>
              <a:rPr lang="en-GB" altLang="en-US" dirty="0" smtClean="0">
                <a:solidFill>
                  <a:srgbClr val="83B81A"/>
                </a:solidFill>
              </a:rPr>
            </a:br>
            <a:r>
              <a:rPr lang="en-GB" altLang="en-US" dirty="0" smtClean="0">
                <a:solidFill>
                  <a:srgbClr val="83B81A"/>
                </a:solidFill>
              </a:rPr>
              <a:t/>
            </a:r>
            <a:br>
              <a:rPr lang="en-GB" altLang="en-US" dirty="0" smtClean="0">
                <a:solidFill>
                  <a:srgbClr val="83B81A"/>
                </a:solidFill>
              </a:rPr>
            </a:br>
            <a:r>
              <a:rPr lang="en-GB" altLang="en-US" sz="1000" i="1" dirty="0" smtClean="0">
                <a:solidFill>
                  <a:srgbClr val="004586"/>
                </a:solidFill>
              </a:rPr>
              <a:t/>
            </a:r>
            <a:br>
              <a:rPr lang="en-GB" altLang="en-US" sz="1000" i="1" dirty="0" smtClean="0">
                <a:solidFill>
                  <a:srgbClr val="004586"/>
                </a:solidFill>
              </a:rPr>
            </a:br>
            <a:endParaRPr lang="en-GB" altLang="en-US" sz="1000" i="1" dirty="0" smtClean="0">
              <a:solidFill>
                <a:srgbClr val="004586"/>
              </a:solidFill>
            </a:endParaRPr>
          </a:p>
          <a:p>
            <a:pPr algn="ctr" fontAlgn="base">
              <a:spcBef>
                <a:spcPct val="0"/>
              </a:spcBef>
              <a:spcAft>
                <a:spcPct val="0"/>
              </a:spcAft>
              <a:buSzPct val="100000"/>
            </a:pPr>
            <a:r>
              <a:rPr lang="en-GB" altLang="en-US" sz="3200" b="1" dirty="0" smtClean="0">
                <a:solidFill>
                  <a:srgbClr val="004586"/>
                </a:solidFill>
              </a:rPr>
              <a:t>SphereProject.org</a:t>
            </a:r>
          </a:p>
          <a:p>
            <a:pPr algn="ctr" fontAlgn="base">
              <a:spcBef>
                <a:spcPct val="0"/>
              </a:spcBef>
              <a:spcAft>
                <a:spcPct val="0"/>
              </a:spcAft>
              <a:buSzPct val="100000"/>
            </a:pPr>
            <a:endParaRPr lang="en-GB" altLang="en-US" sz="3200" b="1" dirty="0" smtClean="0">
              <a:solidFill>
                <a:srgbClr val="004586"/>
              </a:solidFill>
            </a:endParaRPr>
          </a:p>
          <a:p>
            <a:pPr algn="ctr" fontAlgn="base">
              <a:spcBef>
                <a:spcPct val="0"/>
              </a:spcBef>
              <a:spcAft>
                <a:spcPct val="0"/>
              </a:spcAft>
              <a:buSzPct val="100000"/>
            </a:pPr>
            <a:r>
              <a:rPr lang="en-GB" altLang="en-US" sz="3200" b="1" dirty="0" smtClean="0">
                <a:solidFill>
                  <a:srgbClr val="004586"/>
                </a:solidFill>
              </a:rPr>
              <a:t>SphereHandbook.org</a:t>
            </a:r>
            <a:br>
              <a:rPr lang="en-GB" altLang="en-US" sz="3200" b="1" dirty="0" smtClean="0">
                <a:solidFill>
                  <a:srgbClr val="004586"/>
                </a:solidFill>
              </a:rPr>
            </a:br>
            <a:r>
              <a:rPr lang="en-GB" altLang="en-US" sz="2600" b="1" dirty="0" smtClean="0">
                <a:solidFill>
                  <a:srgbClr val="004586"/>
                </a:solidFill>
              </a:rPr>
              <a:t/>
            </a:r>
            <a:br>
              <a:rPr lang="en-GB" altLang="en-US" sz="2600" b="1" dirty="0" smtClean="0">
                <a:solidFill>
                  <a:srgbClr val="004586"/>
                </a:solidFill>
              </a:rPr>
            </a:br>
            <a:r>
              <a:rPr lang="en-GB" altLang="en-US" sz="1800" b="1" dirty="0" smtClean="0">
                <a:solidFill>
                  <a:srgbClr val="83B81A"/>
                </a:solidFill>
              </a:rPr>
              <a:t>Facebook:</a:t>
            </a:r>
            <a:r>
              <a:rPr lang="en-GB" altLang="en-US" sz="1800" b="1" dirty="0" smtClean="0">
                <a:solidFill>
                  <a:srgbClr val="004586"/>
                </a:solidFill>
              </a:rPr>
              <a:t>  </a:t>
            </a:r>
            <a:r>
              <a:rPr lang="en-GB" altLang="en-US" sz="1800" b="1" dirty="0" err="1" smtClean="0">
                <a:solidFill>
                  <a:srgbClr val="004586"/>
                </a:solidFill>
              </a:rPr>
              <a:t>SphereProject</a:t>
            </a:r>
            <a:r>
              <a:rPr lang="en-GB" altLang="en-US" sz="1800" b="1" dirty="0" smtClean="0">
                <a:solidFill>
                  <a:srgbClr val="004586"/>
                </a:solidFill>
              </a:rPr>
              <a:t/>
            </a:r>
            <a:br>
              <a:rPr lang="en-GB" altLang="en-US" sz="1800" b="1" dirty="0" smtClean="0">
                <a:solidFill>
                  <a:srgbClr val="004586"/>
                </a:solidFill>
              </a:rPr>
            </a:br>
            <a:r>
              <a:rPr lang="en-GB" altLang="en-US" sz="1800" b="1" dirty="0" smtClean="0">
                <a:solidFill>
                  <a:srgbClr val="83B81A"/>
                </a:solidFill>
              </a:rPr>
              <a:t>Twitter:</a:t>
            </a:r>
            <a:r>
              <a:rPr lang="en-GB" altLang="en-US" sz="1800" b="1" dirty="0" smtClean="0">
                <a:solidFill>
                  <a:srgbClr val="004586"/>
                </a:solidFill>
              </a:rPr>
              <a:t>  @</a:t>
            </a:r>
            <a:r>
              <a:rPr lang="en-GB" altLang="en-US" sz="1800" b="1" dirty="0" err="1" smtClean="0">
                <a:solidFill>
                  <a:srgbClr val="004586"/>
                </a:solidFill>
              </a:rPr>
              <a:t>SpherePro</a:t>
            </a:r>
            <a:r>
              <a:rPr lang="en-GB" altLang="en-US" sz="1800" b="1" dirty="0" smtClean="0">
                <a:solidFill>
                  <a:srgbClr val="004586"/>
                </a:solidFill>
              </a:rPr>
              <a:t/>
            </a:r>
            <a:br>
              <a:rPr lang="en-GB" altLang="en-US" sz="1800" b="1" dirty="0" smtClean="0">
                <a:solidFill>
                  <a:srgbClr val="004586"/>
                </a:solidFill>
              </a:rPr>
            </a:br>
            <a:r>
              <a:rPr lang="en-GB" altLang="en-US" sz="1800" b="1" dirty="0" smtClean="0">
                <a:solidFill>
                  <a:srgbClr val="83B81A"/>
                </a:solidFill>
              </a:rPr>
              <a:t>       YouTube:  </a:t>
            </a:r>
            <a:r>
              <a:rPr lang="en-GB" altLang="en-US" sz="1800" b="1" dirty="0" err="1" smtClean="0">
                <a:solidFill>
                  <a:srgbClr val="004586"/>
                </a:solidFill>
              </a:rPr>
              <a:t>TheSphereProject</a:t>
            </a:r>
            <a:endParaRPr lang="en-GB" altLang="en-US" sz="1800" b="1" dirty="0" smtClean="0">
              <a:solidFill>
                <a:srgbClr val="004586"/>
              </a:solidFill>
            </a:endParaRPr>
          </a:p>
          <a:p>
            <a:pPr algn="ctr" fontAlgn="base">
              <a:spcBef>
                <a:spcPct val="0"/>
              </a:spcBef>
              <a:spcAft>
                <a:spcPct val="0"/>
              </a:spcAft>
              <a:buSzPct val="100000"/>
            </a:pPr>
            <a:r>
              <a:rPr lang="en-GB" altLang="en-US" sz="1800" b="1" dirty="0" smtClean="0">
                <a:solidFill>
                  <a:srgbClr val="83B81A"/>
                </a:solidFill>
              </a:rPr>
              <a:t>Sphere newsletter</a:t>
            </a:r>
            <a:r>
              <a:rPr lang="en-GB" altLang="en-US" sz="1800" b="1" dirty="0" smtClean="0">
                <a:solidFill>
                  <a:srgbClr val="004586"/>
                </a:solidFill>
              </a:rPr>
              <a:t>: </a:t>
            </a:r>
            <a:r>
              <a:rPr lang="en-GB" sz="1800" b="1" u="sng" dirty="0" smtClean="0">
                <a:solidFill>
                  <a:schemeClr val="tx1"/>
                </a:solidFill>
                <a:hlinkClick r:id="rId4"/>
              </a:rPr>
              <a:t>http</a:t>
            </a:r>
            <a:r>
              <a:rPr lang="en-GB" sz="1800" b="1" u="sng" dirty="0">
                <a:solidFill>
                  <a:schemeClr val="tx1"/>
                </a:solidFill>
                <a:hlinkClick r:id="rId4"/>
              </a:rPr>
              <a:t>://</a:t>
            </a:r>
            <a:r>
              <a:rPr lang="en-GB" sz="1800" b="1" u="sng" dirty="0" smtClean="0">
                <a:solidFill>
                  <a:schemeClr val="tx1"/>
                </a:solidFill>
                <a:hlinkClick r:id="rId4"/>
              </a:rPr>
              <a:t>eepurl.com/bABnuj</a:t>
            </a:r>
            <a:endParaRPr lang="en-GB" sz="1800" b="1" u="sng" dirty="0" smtClean="0">
              <a:solidFill>
                <a:schemeClr val="tx1"/>
              </a:solidFill>
            </a:endParaRPr>
          </a:p>
          <a:p>
            <a:pPr algn="ctr" fontAlgn="base">
              <a:spcBef>
                <a:spcPct val="0"/>
              </a:spcBef>
              <a:spcAft>
                <a:spcPct val="0"/>
              </a:spcAft>
              <a:buSzPct val="100000"/>
            </a:pPr>
            <a:r>
              <a:rPr lang="fr-CH" sz="1800" b="1" dirty="0">
                <a:solidFill>
                  <a:srgbClr val="83B81A"/>
                </a:solidFill>
              </a:rPr>
              <a:t>Contact </a:t>
            </a:r>
            <a:r>
              <a:rPr lang="fr-CH" sz="1800" b="1" dirty="0" err="1">
                <a:solidFill>
                  <a:srgbClr val="83B81A"/>
                </a:solidFill>
              </a:rPr>
              <a:t>details</a:t>
            </a:r>
            <a:r>
              <a:rPr lang="fr-CH" sz="1800" b="1" u="sng" dirty="0" smtClean="0">
                <a:solidFill>
                  <a:schemeClr val="tx1"/>
                </a:solidFill>
              </a:rPr>
              <a:t>: i</a:t>
            </a:r>
            <a:r>
              <a:rPr lang="fr-CH" sz="1800" b="1" u="sng" dirty="0" smtClean="0">
                <a:solidFill>
                  <a:srgbClr val="002060"/>
                </a:solidFill>
              </a:rPr>
              <a:t>nfo@sphereproject.org</a:t>
            </a:r>
            <a:endParaRPr lang="en-GB" sz="1800" b="1" dirty="0">
              <a:solidFill>
                <a:srgbClr val="002060"/>
              </a:solidFill>
            </a:endParaRPr>
          </a:p>
          <a:p>
            <a:pPr algn="ctr" fontAlgn="base">
              <a:spcBef>
                <a:spcPct val="0"/>
              </a:spcBef>
              <a:spcAft>
                <a:spcPct val="0"/>
              </a:spcAft>
              <a:buSzPct val="100000"/>
            </a:pPr>
            <a:r>
              <a:rPr lang="en-GB" altLang="en-US" sz="1800" b="1" dirty="0" smtClean="0">
                <a:solidFill>
                  <a:srgbClr val="004586"/>
                </a:solidFill>
              </a:rPr>
              <a:t/>
            </a:r>
            <a:br>
              <a:rPr lang="en-GB" altLang="en-US" sz="1800" b="1" dirty="0" smtClean="0">
                <a:solidFill>
                  <a:srgbClr val="004586"/>
                </a:solidFill>
              </a:rPr>
            </a:br>
            <a:r>
              <a:rPr lang="en-GB" altLang="en-US" sz="2600" b="1" dirty="0" smtClean="0">
                <a:solidFill>
                  <a:srgbClr val="004586"/>
                </a:solidFill>
              </a:rPr>
              <a:t/>
            </a:r>
            <a:br>
              <a:rPr lang="en-GB" altLang="en-US" sz="2600" b="1" dirty="0" smtClean="0">
                <a:solidFill>
                  <a:srgbClr val="004586"/>
                </a:solidFill>
              </a:rPr>
            </a:br>
            <a:r>
              <a:rPr lang="en-GB" altLang="en-US" sz="2600" b="1" dirty="0" smtClean="0">
                <a:solidFill>
                  <a:srgbClr val="004586"/>
                </a:solidFill>
              </a:rPr>
              <a:t/>
            </a:r>
            <a:br>
              <a:rPr lang="en-GB" altLang="en-US" sz="2600" b="1" dirty="0" smtClean="0">
                <a:solidFill>
                  <a:srgbClr val="004586"/>
                </a:solidFill>
              </a:rPr>
            </a:br>
            <a:r>
              <a:rPr lang="en-GB" altLang="en-US" sz="2600" b="1" dirty="0" smtClean="0">
                <a:solidFill>
                  <a:srgbClr val="004586"/>
                </a:solidFill>
              </a:rPr>
              <a:t/>
            </a:r>
            <a:br>
              <a:rPr lang="en-GB" altLang="en-US" sz="2600" b="1" dirty="0" smtClean="0">
                <a:solidFill>
                  <a:srgbClr val="004586"/>
                </a:solidFill>
              </a:rPr>
            </a:br>
            <a:r>
              <a:rPr lang="en-GB" altLang="en-US" sz="2600" b="1" dirty="0" smtClean="0">
                <a:solidFill>
                  <a:srgbClr val="004586"/>
                </a:solidFill>
              </a:rPr>
              <a:t/>
            </a:r>
            <a:br>
              <a:rPr lang="en-GB" altLang="en-US" sz="2600" b="1" dirty="0" smtClean="0">
                <a:solidFill>
                  <a:srgbClr val="004586"/>
                </a:solidFill>
              </a:rPr>
            </a:br>
            <a:r>
              <a:rPr lang="en-GB" altLang="en-US" sz="2600" b="1" dirty="0" smtClean="0">
                <a:solidFill>
                  <a:srgbClr val="004586"/>
                </a:solidFill>
              </a:rPr>
              <a:t/>
            </a:r>
            <a:br>
              <a:rPr lang="en-GB" altLang="en-US" sz="2600" b="1" dirty="0" smtClean="0">
                <a:solidFill>
                  <a:srgbClr val="004586"/>
                </a:solidFill>
              </a:rPr>
            </a:br>
            <a:endParaRPr lang="en-GB" altLang="en-US" sz="2600" b="1" dirty="0" smtClean="0">
              <a:solidFill>
                <a:srgbClr val="004586"/>
              </a:solidFill>
            </a:endParaRPr>
          </a:p>
        </p:txBody>
      </p:sp>
      <p:sp>
        <p:nvSpPr>
          <p:cNvPr id="24580" name="Rectangle 3"/>
          <p:cNvSpPr>
            <a:spLocks noChangeArrowheads="1"/>
          </p:cNvSpPr>
          <p:nvPr/>
        </p:nvSpPr>
        <p:spPr bwMode="auto">
          <a:xfrm>
            <a:off x="0" y="6707188"/>
            <a:ext cx="9144000" cy="150812"/>
          </a:xfrm>
          <a:prstGeom prst="rect">
            <a:avLst/>
          </a:prstGeom>
          <a:solidFill>
            <a:srgbClr val="003D7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ts val="2163"/>
              </a:spcAft>
              <a:buClr>
                <a:srgbClr val="000000"/>
              </a:buClr>
              <a:buSzPct val="100000"/>
              <a:buFont typeface="Times New Roman" panose="02020603050405020304" pitchFamily="18" charset="0"/>
              <a:buNone/>
            </a:pPr>
            <a:endParaRPr lang="en-US" altLang="en-US" sz="2400" smtClean="0">
              <a:solidFill>
                <a:srgbClr val="FFFFFF"/>
              </a:solidFill>
              <a:latin typeface="Lucida Sans" panose="020B0602030504020204" pitchFamily="34" charset="0"/>
            </a:endParaRPr>
          </a:p>
        </p:txBody>
      </p:sp>
      <p:sp>
        <p:nvSpPr>
          <p:cNvPr id="24581" name="Rectangle 4"/>
          <p:cNvSpPr>
            <a:spLocks noChangeArrowheads="1"/>
          </p:cNvSpPr>
          <p:nvPr/>
        </p:nvSpPr>
        <p:spPr bwMode="auto">
          <a:xfrm>
            <a:off x="0" y="0"/>
            <a:ext cx="9144000" cy="161925"/>
          </a:xfrm>
          <a:prstGeom prst="rect">
            <a:avLst/>
          </a:prstGeom>
          <a:solidFill>
            <a:srgbClr val="83B81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ts val="2163"/>
              </a:spcAft>
              <a:buClr>
                <a:srgbClr val="000000"/>
              </a:buClr>
              <a:buSzPct val="100000"/>
              <a:buFont typeface="Times New Roman" panose="02020603050405020304" pitchFamily="18" charset="0"/>
              <a:buNone/>
            </a:pPr>
            <a:endParaRPr lang="en-US" altLang="en-US" sz="2400" smtClean="0">
              <a:solidFill>
                <a:srgbClr val="FFFFFF"/>
              </a:solidFill>
              <a:latin typeface="Lucida Sans" panose="020B0602030504020204" pitchFamily="34" charset="0"/>
            </a:endParaRPr>
          </a:p>
        </p:txBody>
      </p:sp>
    </p:spTree>
    <p:extLst>
      <p:ext uri="{BB962C8B-B14F-4D97-AF65-F5344CB8AC3E}">
        <p14:creationId xmlns:p14="http://schemas.microsoft.com/office/powerpoint/2010/main" val="239925469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What</a:t>
            </a:r>
            <a:r>
              <a:rPr lang="fr-CH" dirty="0" smtClean="0"/>
              <a:t> </a:t>
            </a:r>
            <a:r>
              <a:rPr lang="fr-CH" dirty="0" err="1" smtClean="0"/>
              <a:t>is</a:t>
            </a:r>
            <a:r>
              <a:rPr lang="fr-CH" dirty="0" smtClean="0"/>
              <a:t> Sphere?</a:t>
            </a:r>
            <a:endParaRPr lang="en-GB" dirty="0"/>
          </a:p>
        </p:txBody>
      </p:sp>
      <p:sp>
        <p:nvSpPr>
          <p:cNvPr id="5" name="Title 1"/>
          <p:cNvSpPr>
            <a:spLocks noGrp="1"/>
          </p:cNvSpPr>
          <p:nvPr>
            <p:ph idx="1"/>
          </p:nvPr>
        </p:nvSpPr>
        <p:spPr/>
        <p:txBody>
          <a:bodyPr/>
          <a:lstStyle/>
          <a:p>
            <a:pPr marL="176213" lvl="1" indent="0">
              <a:spcBef>
                <a:spcPts val="2000"/>
              </a:spcBef>
              <a:buNone/>
            </a:pPr>
            <a:endParaRPr lang="en-GB"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936" y="1340442"/>
            <a:ext cx="7622283" cy="442027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Text Box 4"/>
          <p:cNvSpPr txBox="1">
            <a:spLocks noChangeArrowheads="1"/>
          </p:cNvSpPr>
          <p:nvPr/>
        </p:nvSpPr>
        <p:spPr bwMode="auto">
          <a:xfrm>
            <a:off x="603668" y="5029873"/>
            <a:ext cx="8280449" cy="6253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spcBef>
                <a:spcPts val="8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13F78"/>
                </a:solidFill>
                <a:latin typeface="Lucida Sans Unicode" panose="020B0602030504020204" pitchFamily="34" charset="0"/>
                <a:ea typeface="SimSun" panose="02010600030101010101" pitchFamily="2" charset="-122"/>
              </a:defRPr>
            </a:lvl1pPr>
            <a:lvl2pPr>
              <a:spcBef>
                <a:spcPts val="7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808080"/>
                </a:solidFill>
                <a:latin typeface="Lucida Sans Unicode" panose="020B0602030504020204" pitchFamily="34" charset="0"/>
                <a:ea typeface="SimSun" panose="02010600030101010101" pitchFamily="2" charset="-122"/>
              </a:defRPr>
            </a:lvl2pPr>
            <a:lvl3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808080"/>
                </a:solidFill>
                <a:latin typeface="Lucida Sans Unicode" panose="020B0602030504020204" pitchFamily="34" charset="0"/>
                <a:ea typeface="SimSun" panose="02010600030101010101" pitchFamily="2" charset="-122"/>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808080"/>
                </a:solidFill>
                <a:latin typeface="Lucida Sans Unicode" panose="020B0602030504020204" pitchFamily="34" charset="0"/>
                <a:ea typeface="SimSun" panose="02010600030101010101" pitchFamily="2" charset="-122"/>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808080"/>
                </a:solidFill>
                <a:latin typeface="Lucida Sans Unicode" panose="020B0602030504020204" pitchFamily="34" charset="0"/>
                <a:ea typeface="SimSun" panose="02010600030101010101" pitchFamily="2" charset="-122"/>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808080"/>
                </a:solidFill>
                <a:latin typeface="Lucida Sans Unicode" panose="020B0602030504020204" pitchFamily="34" charset="0"/>
                <a:ea typeface="SimSun" panose="02010600030101010101" pitchFamily="2" charset="-122"/>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808080"/>
                </a:solidFill>
                <a:latin typeface="Lucida Sans Unicode" panose="020B0602030504020204" pitchFamily="34" charset="0"/>
                <a:ea typeface="SimSun" panose="02010600030101010101" pitchFamily="2" charset="-122"/>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808080"/>
                </a:solidFill>
                <a:latin typeface="Lucida Sans Unicode" panose="020B0602030504020204" pitchFamily="34" charset="0"/>
                <a:ea typeface="SimSun" panose="02010600030101010101" pitchFamily="2" charset="-122"/>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808080"/>
                </a:solidFill>
                <a:latin typeface="Lucida Sans Unicode" panose="020B0602030504020204" pitchFamily="34" charset="0"/>
                <a:ea typeface="SimSun" panose="02010600030101010101" pitchFamily="2" charset="-122"/>
              </a:defRPr>
            </a:lvl9pPr>
          </a:lstStyle>
          <a:p>
            <a:pPr eaLnBrk="1" hangingPunct="1">
              <a:spcBef>
                <a:spcPct val="0"/>
              </a:spcBef>
              <a:buClrTx/>
              <a:buFontTx/>
              <a:buNone/>
            </a:pPr>
            <a:r>
              <a:rPr lang="en-GB" altLang="en-US" b="1" dirty="0">
                <a:solidFill>
                  <a:srgbClr val="FFFFFF"/>
                </a:solidFill>
                <a:latin typeface="Lucida Sans" panose="020B0602030504020204" pitchFamily="34" charset="0"/>
              </a:rPr>
              <a:t>“</a:t>
            </a:r>
            <a:r>
              <a:rPr lang="en-GB" altLang="en-US" sz="2000" b="1" dirty="0">
                <a:solidFill>
                  <a:srgbClr val="FFFFFF"/>
                </a:solidFill>
                <a:latin typeface="Lucida Sans" panose="020B0602030504020204" pitchFamily="34" charset="0"/>
              </a:rPr>
              <a:t>I’ve worked with the three of them.” </a:t>
            </a:r>
          </a:p>
          <a:p>
            <a:pPr eaLnBrk="1" hangingPunct="1">
              <a:lnSpc>
                <a:spcPct val="90000"/>
              </a:lnSpc>
              <a:spcBef>
                <a:spcPct val="0"/>
              </a:spcBef>
              <a:spcAft>
                <a:spcPts val="2163"/>
              </a:spcAft>
              <a:buClrTx/>
              <a:buFontTx/>
              <a:buNone/>
            </a:pPr>
            <a:r>
              <a:rPr lang="en-GB" altLang="en-US" sz="1800" b="1" dirty="0">
                <a:solidFill>
                  <a:srgbClr val="FFFFFF"/>
                </a:solidFill>
                <a:latin typeface="Lucida Sans" panose="020B0602030504020204" pitchFamily="34" charset="0"/>
              </a:rPr>
              <a:t>   (A humanitarian worker from Honduras)           </a:t>
            </a:r>
            <a:r>
              <a:rPr lang="en-GB" altLang="en-US" sz="1200" dirty="0" smtClean="0">
                <a:solidFill>
                  <a:srgbClr val="FFFFFF"/>
                </a:solidFill>
                <a:latin typeface="Lucida Sans" panose="020B0602030504020204" pitchFamily="34" charset="0"/>
              </a:rPr>
              <a:t>Photo</a:t>
            </a:r>
            <a:r>
              <a:rPr lang="en-GB" altLang="en-US" sz="1200" dirty="0">
                <a:solidFill>
                  <a:srgbClr val="FFFFFF"/>
                </a:solidFill>
                <a:latin typeface="Lucida Sans" panose="020B0602030504020204" pitchFamily="34" charset="0"/>
              </a:rPr>
              <a:t>: © Lourdes </a:t>
            </a:r>
            <a:r>
              <a:rPr lang="en-GB" altLang="en-US" sz="1200" dirty="0" err="1">
                <a:solidFill>
                  <a:srgbClr val="FFFFFF"/>
                </a:solidFill>
                <a:latin typeface="Lucida Sans" panose="020B0602030504020204" pitchFamily="34" charset="0"/>
              </a:rPr>
              <a:t>Ardon</a:t>
            </a:r>
            <a:endParaRPr lang="en-GB" altLang="en-US" sz="1200" dirty="0">
              <a:solidFill>
                <a:srgbClr val="FFFFFF"/>
              </a:solidFill>
              <a:latin typeface="Lucida Sans" panose="020B0602030504020204" pitchFamily="34" charset="0"/>
            </a:endParaRPr>
          </a:p>
        </p:txBody>
      </p:sp>
      <p:sp>
        <p:nvSpPr>
          <p:cNvPr id="7" name="Footer Placeholder 3"/>
          <p:cNvSpPr>
            <a:spLocks noGrp="1"/>
          </p:cNvSpPr>
          <p:nvPr>
            <p:ph type="ftr" sz="quarter" idx="3"/>
          </p:nvPr>
        </p:nvSpPr>
        <p:spPr>
          <a:xfrm>
            <a:off x="457199" y="6329599"/>
            <a:ext cx="6302244" cy="365125"/>
          </a:xfrm>
        </p:spPr>
        <p:txBody>
          <a:bodyPr/>
          <a:lstStyle/>
          <a:p>
            <a:r>
              <a:rPr lang="en-GB" dirty="0" smtClean="0"/>
              <a:t>Module A1 – Sphere: a brief tour</a:t>
            </a:r>
          </a:p>
          <a:p>
            <a:r>
              <a:rPr lang="en-GB" dirty="0" smtClean="0"/>
              <a:t>Sphere Training Package 2015</a:t>
            </a:r>
          </a:p>
        </p:txBody>
      </p:sp>
    </p:spTree>
    <p:extLst>
      <p:ext uri="{BB962C8B-B14F-4D97-AF65-F5344CB8AC3E}">
        <p14:creationId xmlns:p14="http://schemas.microsoft.com/office/powerpoint/2010/main" val="891532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Is </a:t>
            </a:r>
            <a:r>
              <a:rPr lang="fr-CH" dirty="0" err="1" smtClean="0"/>
              <a:t>there</a:t>
            </a:r>
            <a:r>
              <a:rPr lang="fr-CH" dirty="0" smtClean="0"/>
              <a:t> more to Sphere </a:t>
            </a:r>
            <a:r>
              <a:rPr lang="fr-CH" dirty="0" err="1" smtClean="0"/>
              <a:t>than</a:t>
            </a:r>
            <a:r>
              <a:rPr lang="fr-CH" dirty="0" smtClean="0"/>
              <a:t>:</a:t>
            </a:r>
            <a:endParaRPr lang="en-GB" dirty="0"/>
          </a:p>
        </p:txBody>
      </p:sp>
      <p:sp>
        <p:nvSpPr>
          <p:cNvPr id="5" name="Title 1"/>
          <p:cNvSpPr>
            <a:spLocks noGrp="1"/>
          </p:cNvSpPr>
          <p:nvPr>
            <p:ph idx="1"/>
          </p:nvPr>
        </p:nvSpPr>
        <p:spPr/>
        <p:txBody>
          <a:bodyPr/>
          <a:lstStyle/>
          <a:p>
            <a:pPr marL="457178" indent="-457178">
              <a:buFontTx/>
              <a:buChar char="-"/>
            </a:pPr>
            <a:r>
              <a:rPr lang="en-US" dirty="0" smtClean="0"/>
              <a:t>15 </a:t>
            </a:r>
            <a:r>
              <a:rPr lang="en-US" dirty="0"/>
              <a:t>liters of water per person per </a:t>
            </a:r>
            <a:r>
              <a:rPr lang="en-US" dirty="0" smtClean="0"/>
              <a:t>day</a:t>
            </a:r>
          </a:p>
          <a:p>
            <a:endParaRPr lang="en-US" dirty="0"/>
          </a:p>
          <a:p>
            <a:pPr marL="457178" indent="-457178">
              <a:buFontTx/>
              <a:buChar char="-"/>
            </a:pPr>
            <a:r>
              <a:rPr lang="en-US" dirty="0"/>
              <a:t>2100 kcal per person per </a:t>
            </a:r>
            <a:r>
              <a:rPr lang="en-US" dirty="0" smtClean="0"/>
              <a:t>day</a:t>
            </a:r>
          </a:p>
          <a:p>
            <a:endParaRPr lang="en-GB" dirty="0"/>
          </a:p>
          <a:p>
            <a:pPr marL="457178" indent="-457178">
              <a:buFontTx/>
              <a:buChar char="-"/>
            </a:pPr>
            <a:r>
              <a:rPr lang="en-US" dirty="0"/>
              <a:t>1 toilet per 20 </a:t>
            </a:r>
            <a:r>
              <a:rPr lang="en-US" dirty="0" smtClean="0"/>
              <a:t>persons</a:t>
            </a:r>
          </a:p>
          <a:p>
            <a:endParaRPr lang="en-US" dirty="0"/>
          </a:p>
          <a:p>
            <a:pPr marL="457178" indent="-457178">
              <a:buFontTx/>
              <a:buChar char="-"/>
            </a:pPr>
            <a:r>
              <a:rPr lang="en-US" dirty="0"/>
              <a:t>CMR &lt; </a:t>
            </a:r>
            <a:r>
              <a:rPr lang="en-US" dirty="0" smtClean="0"/>
              <a:t>1.0/10,000/day?</a:t>
            </a:r>
            <a:endParaRPr lang="en-US" dirty="0"/>
          </a:p>
          <a:p>
            <a:pPr lvl="1">
              <a:spcBef>
                <a:spcPts val="2000"/>
              </a:spcBef>
            </a:pPr>
            <a:endParaRPr lang="en-GB" dirty="0"/>
          </a:p>
        </p:txBody>
      </p:sp>
      <p:sp>
        <p:nvSpPr>
          <p:cNvPr id="4" name="Footer Placeholder 3"/>
          <p:cNvSpPr>
            <a:spLocks noGrp="1"/>
          </p:cNvSpPr>
          <p:nvPr>
            <p:ph type="ftr" sz="quarter" idx="3"/>
          </p:nvPr>
        </p:nvSpPr>
        <p:spPr>
          <a:xfrm>
            <a:off x="457199" y="6329599"/>
            <a:ext cx="6302244" cy="365125"/>
          </a:xfrm>
        </p:spPr>
        <p:txBody>
          <a:bodyPr/>
          <a:lstStyle/>
          <a:p>
            <a:r>
              <a:rPr lang="en-GB" dirty="0" smtClean="0"/>
              <a:t>Module A1 – Sphere: a brief tour</a:t>
            </a:r>
          </a:p>
          <a:p>
            <a:r>
              <a:rPr lang="en-GB" dirty="0" smtClean="0"/>
              <a:t>Sphere Training Package 2015</a:t>
            </a:r>
          </a:p>
        </p:txBody>
      </p:sp>
    </p:spTree>
    <p:extLst>
      <p:ext uri="{BB962C8B-B14F-4D97-AF65-F5344CB8AC3E}">
        <p14:creationId xmlns:p14="http://schemas.microsoft.com/office/powerpoint/2010/main" val="15888824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algn="ctr">
              <a:spcBef>
                <a:spcPct val="0"/>
              </a:spcBef>
            </a:pPr>
            <a:endParaRPr lang="fr-CH" sz="2800" b="1" dirty="0" smtClean="0">
              <a:solidFill>
                <a:schemeClr val="tx2"/>
              </a:solidFill>
              <a:ea typeface="+mj-ea"/>
            </a:endParaRPr>
          </a:p>
          <a:p>
            <a:pPr algn="ctr">
              <a:spcBef>
                <a:spcPct val="0"/>
              </a:spcBef>
            </a:pPr>
            <a:endParaRPr lang="fr-CH" sz="2800" b="1" dirty="0">
              <a:solidFill>
                <a:schemeClr val="tx2"/>
              </a:solidFill>
              <a:ea typeface="+mj-ea"/>
            </a:endParaRPr>
          </a:p>
          <a:p>
            <a:pPr algn="ctr">
              <a:spcBef>
                <a:spcPct val="0"/>
              </a:spcBef>
            </a:pPr>
            <a:endParaRPr lang="fr-CH" sz="2800" b="1" dirty="0" smtClean="0">
              <a:solidFill>
                <a:schemeClr val="tx2"/>
              </a:solidFill>
              <a:ea typeface="+mj-ea"/>
            </a:endParaRPr>
          </a:p>
          <a:p>
            <a:pPr algn="ctr">
              <a:spcBef>
                <a:spcPct val="0"/>
              </a:spcBef>
            </a:pPr>
            <a:endParaRPr lang="fr-CH" sz="2800" b="1" dirty="0" smtClean="0">
              <a:solidFill>
                <a:schemeClr val="tx2"/>
              </a:solidFill>
              <a:ea typeface="+mj-ea"/>
            </a:endParaRPr>
          </a:p>
          <a:p>
            <a:pPr algn="ctr">
              <a:spcBef>
                <a:spcPct val="0"/>
              </a:spcBef>
            </a:pPr>
            <a:r>
              <a:rPr lang="fr-CH" sz="2800" b="1" dirty="0" smtClean="0">
                <a:solidFill>
                  <a:schemeClr val="tx2"/>
                </a:solidFill>
                <a:ea typeface="+mj-ea"/>
              </a:rPr>
              <a:t>Sphere </a:t>
            </a:r>
            <a:r>
              <a:rPr lang="fr-CH" sz="2800" b="1" smtClean="0">
                <a:solidFill>
                  <a:schemeClr val="tx2"/>
                </a:solidFill>
                <a:ea typeface="+mj-ea"/>
              </a:rPr>
              <a:t>video</a:t>
            </a:r>
            <a:endParaRPr lang="en-GB" sz="2800" b="1" dirty="0">
              <a:solidFill>
                <a:schemeClr val="tx2"/>
              </a:solidFill>
              <a:ea typeface="+mj-ea"/>
            </a:endParaRPr>
          </a:p>
        </p:txBody>
      </p:sp>
      <p:sp>
        <p:nvSpPr>
          <p:cNvPr id="4" name="Footer Placeholder 3"/>
          <p:cNvSpPr>
            <a:spLocks noGrp="1"/>
          </p:cNvSpPr>
          <p:nvPr>
            <p:ph type="ftr" sz="quarter" idx="3"/>
          </p:nvPr>
        </p:nvSpPr>
        <p:spPr/>
        <p:txBody>
          <a:bodyPr/>
          <a:lstStyle/>
          <a:p>
            <a:r>
              <a:rPr lang="en-GB" dirty="0" smtClean="0"/>
              <a:t>Module A1 – Sphere: a brief tour</a:t>
            </a:r>
          </a:p>
          <a:p>
            <a:r>
              <a:rPr lang="en-GB" dirty="0" smtClean="0"/>
              <a:t>Sphere Training Package 2015</a:t>
            </a:r>
          </a:p>
        </p:txBody>
      </p:sp>
    </p:spTree>
    <p:extLst>
      <p:ext uri="{BB962C8B-B14F-4D97-AF65-F5344CB8AC3E}">
        <p14:creationId xmlns:p14="http://schemas.microsoft.com/office/powerpoint/2010/main" val="3091858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are the Sphere core beliefs?</a:t>
            </a:r>
          </a:p>
        </p:txBody>
      </p:sp>
      <p:sp>
        <p:nvSpPr>
          <p:cNvPr id="3" name="Content Placeholder 2"/>
          <p:cNvSpPr>
            <a:spLocks noGrp="1"/>
          </p:cNvSpPr>
          <p:nvPr>
            <p:ph idx="1"/>
          </p:nvPr>
        </p:nvSpPr>
        <p:spPr/>
        <p:txBody>
          <a:bodyPr/>
          <a:lstStyle/>
          <a:p>
            <a:pPr marL="457200" indent="-457200">
              <a:spcBef>
                <a:spcPts val="1600"/>
              </a:spcBef>
              <a:buFont typeface="+mj-lt"/>
              <a:buAutoNum type="arabicPeriod"/>
            </a:pPr>
            <a:r>
              <a:rPr lang="en-GB" dirty="0"/>
              <a:t>Those affected by disaster or conflict have a right to life with dignity and, therefore, a right to </a:t>
            </a:r>
            <a:r>
              <a:rPr lang="en-GB" dirty="0" smtClean="0"/>
              <a:t>assistance.</a:t>
            </a:r>
            <a:endParaRPr lang="en-GB" dirty="0"/>
          </a:p>
          <a:p>
            <a:pPr marL="457200" indent="-457200">
              <a:spcBef>
                <a:spcPts val="1600"/>
              </a:spcBef>
              <a:buFont typeface="+mj-lt"/>
              <a:buAutoNum type="arabicPeriod"/>
            </a:pPr>
            <a:r>
              <a:rPr lang="en-GB" dirty="0"/>
              <a:t>All possible steps should be taken to alleviate human suffering arising out of disaster or </a:t>
            </a:r>
            <a:r>
              <a:rPr lang="en-GB" dirty="0" smtClean="0"/>
              <a:t>conflict.</a:t>
            </a:r>
            <a:endParaRPr lang="en-GB" dirty="0"/>
          </a:p>
        </p:txBody>
      </p:sp>
      <p:sp>
        <p:nvSpPr>
          <p:cNvPr id="5" name="Footer Placeholder 3"/>
          <p:cNvSpPr>
            <a:spLocks noGrp="1"/>
          </p:cNvSpPr>
          <p:nvPr>
            <p:ph type="ftr" sz="quarter" idx="3"/>
          </p:nvPr>
        </p:nvSpPr>
        <p:spPr>
          <a:xfrm>
            <a:off x="457199" y="6329599"/>
            <a:ext cx="6302244" cy="365125"/>
          </a:xfrm>
        </p:spPr>
        <p:txBody>
          <a:bodyPr/>
          <a:lstStyle/>
          <a:p>
            <a:r>
              <a:rPr lang="en-GB" dirty="0" smtClean="0"/>
              <a:t>Module A1 – Sphere: a brief tour</a:t>
            </a:r>
          </a:p>
          <a:p>
            <a:r>
              <a:rPr lang="en-GB" dirty="0" smtClean="0"/>
              <a:t>Sphere Training Package 2015</a:t>
            </a:r>
          </a:p>
        </p:txBody>
      </p:sp>
    </p:spTree>
    <p:extLst>
      <p:ext uri="{BB962C8B-B14F-4D97-AF65-F5344CB8AC3E}">
        <p14:creationId xmlns:p14="http://schemas.microsoft.com/office/powerpoint/2010/main" val="13589565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Key </a:t>
            </a:r>
            <a:r>
              <a:rPr lang="en-GB" dirty="0" smtClean="0"/>
              <a:t>bases</a:t>
            </a:r>
            <a:endParaRPr lang="en-GB" dirty="0"/>
          </a:p>
        </p:txBody>
      </p:sp>
      <p:sp>
        <p:nvSpPr>
          <p:cNvPr id="8" name="Content Placeholder 7"/>
          <p:cNvSpPr>
            <a:spLocks noGrp="1"/>
          </p:cNvSpPr>
          <p:nvPr>
            <p:ph idx="1"/>
          </p:nvPr>
        </p:nvSpPr>
        <p:spPr>
          <a:xfrm>
            <a:off x="457200" y="1340442"/>
            <a:ext cx="3066678" cy="1746341"/>
          </a:xfrm>
        </p:spPr>
        <p:txBody>
          <a:bodyPr/>
          <a:lstStyle/>
          <a:p>
            <a:pPr lvl="1">
              <a:spcBef>
                <a:spcPts val="2000"/>
              </a:spcBef>
            </a:pPr>
            <a:r>
              <a:rPr lang="en-GB" dirty="0"/>
              <a:t>People-</a:t>
            </a:r>
            <a:r>
              <a:rPr lang="en-GB" dirty="0" smtClean="0"/>
              <a:t>centred</a:t>
            </a:r>
            <a:endParaRPr lang="en-GB" dirty="0"/>
          </a:p>
          <a:p>
            <a:pPr lvl="1">
              <a:spcBef>
                <a:spcPts val="2000"/>
              </a:spcBef>
            </a:pPr>
            <a:r>
              <a:rPr lang="en-GB" dirty="0"/>
              <a:t>Quality-</a:t>
            </a:r>
            <a:r>
              <a:rPr lang="en-GB" dirty="0" smtClean="0"/>
              <a:t>driven</a:t>
            </a:r>
            <a:endParaRPr lang="en-GB" dirty="0"/>
          </a:p>
          <a:p>
            <a:pPr lvl="1">
              <a:spcBef>
                <a:spcPts val="2000"/>
              </a:spcBef>
            </a:pPr>
            <a:r>
              <a:rPr lang="en-GB" dirty="0"/>
              <a:t>Rights-based</a:t>
            </a:r>
          </a:p>
        </p:txBody>
      </p:sp>
      <p:sp>
        <p:nvSpPr>
          <p:cNvPr id="4" name="Footer Placeholder 3"/>
          <p:cNvSpPr>
            <a:spLocks noGrp="1"/>
          </p:cNvSpPr>
          <p:nvPr>
            <p:ph type="ftr" sz="quarter" idx="3"/>
          </p:nvPr>
        </p:nvSpPr>
        <p:spPr/>
        <p:txBody>
          <a:bodyPr/>
          <a:lstStyle/>
          <a:p>
            <a:r>
              <a:rPr lang="en-GB" dirty="0" smtClean="0"/>
              <a:t>Module A1 – Sphere: a brief tour</a:t>
            </a:r>
          </a:p>
          <a:p>
            <a:r>
              <a:rPr lang="en-GB" dirty="0" smtClean="0"/>
              <a:t>Sphere Training Package 2015</a:t>
            </a:r>
          </a:p>
        </p:txBody>
      </p:sp>
      <p:grpSp>
        <p:nvGrpSpPr>
          <p:cNvPr id="15" name="Group 14"/>
          <p:cNvGrpSpPr/>
          <p:nvPr/>
        </p:nvGrpSpPr>
        <p:grpSpPr>
          <a:xfrm>
            <a:off x="5417804" y="1141695"/>
            <a:ext cx="3710597" cy="4872065"/>
            <a:chOff x="6146291" y="1200573"/>
            <a:chExt cx="2982109" cy="3915550"/>
          </a:xfrm>
        </p:grpSpPr>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8400" y="1200573"/>
              <a:ext cx="1440000" cy="10157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 name="Picture 4" descr="http://www.sphereproject.org/silo/images/hc-cartoons-2-letouze-ii_180x12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8400" y="2291858"/>
              <a:ext cx="1440000" cy="10157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6" descr="http://www.sphereproject.org/silo/images/hc-cartoons-1_180x12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6291" y="1783623"/>
              <a:ext cx="1440000" cy="10164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8" descr="http://www.sphereproject.org/silo/images/hc-cartoons-4-murtadha_180x127.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88400" y="3462106"/>
              <a:ext cx="1440000" cy="10166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 name="Picture 10" descr="http://www.sphereproject.org/silo/images/hc-cartoons-5-letouze-i_180x127.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46291" y="4100294"/>
              <a:ext cx="1440000" cy="10158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 name="Picture 12" descr="http://www.sphereproject.org/silo/images/hc-cartoons-6-derenne_180x127.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46291" y="2920953"/>
              <a:ext cx="1440000" cy="10160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7314663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dirty="0"/>
              <a:t>Three principles underpinning the Humanitarian </a:t>
            </a:r>
            <a:r>
              <a:rPr lang="en-GB" sz="2600" dirty="0" smtClean="0"/>
              <a:t>Charter</a:t>
            </a:r>
            <a:endParaRPr lang="en-GB" sz="2600" dirty="0"/>
          </a:p>
        </p:txBody>
      </p:sp>
      <p:sp>
        <p:nvSpPr>
          <p:cNvPr id="4" name="Footer Placeholder 3"/>
          <p:cNvSpPr>
            <a:spLocks noGrp="1"/>
          </p:cNvSpPr>
          <p:nvPr>
            <p:ph type="ftr" sz="quarter" idx="3"/>
          </p:nvPr>
        </p:nvSpPr>
        <p:spPr/>
        <p:txBody>
          <a:bodyPr/>
          <a:lstStyle/>
          <a:p>
            <a:r>
              <a:rPr lang="en-GB" dirty="0" smtClean="0">
                <a:solidFill>
                  <a:prstClr val="white"/>
                </a:solidFill>
              </a:rPr>
              <a:t>Module A1 – Sphere: a brief tour</a:t>
            </a:r>
          </a:p>
          <a:p>
            <a:r>
              <a:rPr lang="en-GB" dirty="0" smtClean="0">
                <a:solidFill>
                  <a:prstClr val="white"/>
                </a:solidFill>
              </a:rPr>
              <a:t>Sphere Training Package 2015</a:t>
            </a:r>
          </a:p>
        </p:txBody>
      </p:sp>
      <p:pic>
        <p:nvPicPr>
          <p:cNvPr id="9" name="Picture 8" descr="McMillan.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79779" y="2219499"/>
            <a:ext cx="2610000" cy="1846576"/>
          </a:xfrm>
          <a:prstGeom prst="rect">
            <a:avLst/>
          </a:prstGeom>
        </p:spPr>
      </p:pic>
      <p:pic>
        <p:nvPicPr>
          <p:cNvPr id="10" name="Picture 9" descr="Letouze_II.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014716" y="1180162"/>
            <a:ext cx="2610344" cy="1870747"/>
          </a:xfrm>
          <a:prstGeom prst="rect">
            <a:avLst/>
          </a:prstGeom>
          <a:ln>
            <a:solidFill>
              <a:schemeClr val="bg2">
                <a:lumMod val="75000"/>
              </a:schemeClr>
            </a:solidFill>
          </a:ln>
        </p:spPr>
      </p:pic>
      <p:pic>
        <p:nvPicPr>
          <p:cNvPr id="11" name="Picture 10" descr="Derenne.jp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053869" y="4142763"/>
            <a:ext cx="2610000" cy="1846575"/>
          </a:xfrm>
          <a:prstGeom prst="rect">
            <a:avLst/>
          </a:prstGeom>
        </p:spPr>
      </p:pic>
      <p:graphicFrame>
        <p:nvGraphicFramePr>
          <p:cNvPr id="12" name="Object 11"/>
          <p:cNvGraphicFramePr>
            <a:graphicFrameLocks noChangeAspect="1"/>
          </p:cNvGraphicFramePr>
          <p:nvPr>
            <p:extLst/>
          </p:nvPr>
        </p:nvGraphicFramePr>
        <p:xfrm>
          <a:off x="876258" y="2045077"/>
          <a:ext cx="7651750" cy="2762250"/>
        </p:xfrm>
        <a:graphic>
          <a:graphicData uri="http://schemas.openxmlformats.org/presentationml/2006/ole">
            <mc:AlternateContent xmlns:mc="http://schemas.openxmlformats.org/markup-compatibility/2006">
              <mc:Choice xmlns:v="urn:schemas-microsoft-com:vml" Requires="v">
                <p:oleObj spid="_x0000_s7179" name="Document" r:id="rId8" imgW="6121400" imgH="2209800" progId="Word.Document.12">
                  <p:embed/>
                </p:oleObj>
              </mc:Choice>
              <mc:Fallback>
                <p:oleObj name="Document" r:id="rId8" imgW="6121400" imgH="2209800" progId="Word.Document.12">
                  <p:embed/>
                  <p:pic>
                    <p:nvPicPr>
                      <p:cNvPr id="0" name=""/>
                      <p:cNvPicPr/>
                      <p:nvPr/>
                    </p:nvPicPr>
                    <p:blipFill>
                      <a:blip r:embed="rId9"/>
                      <a:stretch>
                        <a:fillRect/>
                      </a:stretch>
                    </p:blipFill>
                    <p:spPr>
                      <a:xfrm>
                        <a:off x="876258" y="2045077"/>
                        <a:ext cx="7651750" cy="2762250"/>
                      </a:xfrm>
                      <a:prstGeom prst="rect">
                        <a:avLst/>
                      </a:prstGeom>
                    </p:spPr>
                  </p:pic>
                </p:oleObj>
              </mc:Fallback>
            </mc:AlternateContent>
          </a:graphicData>
        </a:graphic>
      </p:graphicFrame>
      <p:pic>
        <p:nvPicPr>
          <p:cNvPr id="13" name="Picture 12" descr="charter.png"/>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8121505" y="59147"/>
            <a:ext cx="1031799" cy="900000"/>
          </a:xfrm>
          <a:prstGeom prst="rect">
            <a:avLst/>
          </a:prstGeom>
        </p:spPr>
      </p:pic>
    </p:spTree>
    <p:extLst>
      <p:ext uri="{BB962C8B-B14F-4D97-AF65-F5344CB8AC3E}">
        <p14:creationId xmlns:p14="http://schemas.microsoft.com/office/powerpoint/2010/main" val="27133171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0441" y="66343"/>
            <a:ext cx="1031799" cy="900000"/>
          </a:xfrm>
          <a:prstGeom prst="rect">
            <a:avLst/>
          </a:prstGeom>
        </p:spPr>
      </p:pic>
      <p:sp>
        <p:nvSpPr>
          <p:cNvPr id="5" name="Title 4"/>
          <p:cNvSpPr>
            <a:spLocks noGrp="1"/>
          </p:cNvSpPr>
          <p:nvPr>
            <p:ph type="title"/>
          </p:nvPr>
        </p:nvSpPr>
        <p:spPr/>
        <p:txBody>
          <a:bodyPr/>
          <a:lstStyle/>
          <a:p>
            <a:r>
              <a:rPr lang="en-GB" sz="2200" spc="-30" dirty="0"/>
              <a:t>All people affected by disaster or conflict – women and men, boys and girls – have the right to life with dignity</a:t>
            </a:r>
          </a:p>
        </p:txBody>
      </p:sp>
      <p:sp>
        <p:nvSpPr>
          <p:cNvPr id="6" name="Content Placeholder 5"/>
          <p:cNvSpPr>
            <a:spLocks noGrp="1"/>
          </p:cNvSpPr>
          <p:nvPr>
            <p:ph idx="1"/>
          </p:nvPr>
        </p:nvSpPr>
        <p:spPr>
          <a:xfrm>
            <a:off x="6250676" y="5857799"/>
            <a:ext cx="2671603" cy="402940"/>
          </a:xfrm>
        </p:spPr>
        <p:txBody>
          <a:bodyPr/>
          <a:lstStyle/>
          <a:p>
            <a:pPr algn="r"/>
            <a:r>
              <a:rPr lang="en-GB" sz="900" i="1" dirty="0"/>
              <a:t>The Humanitarian Charter, Sphere Handbook</a:t>
            </a:r>
          </a:p>
          <a:p>
            <a:pPr algn="r"/>
            <a:r>
              <a:rPr lang="en-GB" sz="900" dirty="0"/>
              <a:t>SphereProject.org/HumanitarianCharter</a:t>
            </a:r>
          </a:p>
        </p:txBody>
      </p:sp>
      <p:sp>
        <p:nvSpPr>
          <p:cNvPr id="4" name="Footer Placeholder 3"/>
          <p:cNvSpPr>
            <a:spLocks noGrp="1"/>
          </p:cNvSpPr>
          <p:nvPr>
            <p:ph type="ftr" sz="quarter" idx="3"/>
          </p:nvPr>
        </p:nvSpPr>
        <p:spPr/>
        <p:txBody>
          <a:bodyPr/>
          <a:lstStyle/>
          <a:p>
            <a:r>
              <a:rPr lang="en-GB" dirty="0" smtClean="0">
                <a:solidFill>
                  <a:prstClr val="white"/>
                </a:solidFill>
              </a:rPr>
              <a:t>Module A1 – Sphere: a brief tour</a:t>
            </a:r>
          </a:p>
          <a:p>
            <a:r>
              <a:rPr lang="en-GB" dirty="0" smtClean="0">
                <a:solidFill>
                  <a:prstClr val="white"/>
                </a:solidFill>
              </a:rPr>
              <a:t>Sphere Training Package 2015</a:t>
            </a:r>
          </a:p>
        </p:txBody>
      </p:sp>
      <p:pic>
        <p:nvPicPr>
          <p:cNvPr id="2" name="Picture 1" descr="Letouze_II.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1999" y="1147366"/>
            <a:ext cx="6530233" cy="4680000"/>
          </a:xfrm>
          <a:prstGeom prst="rect">
            <a:avLst/>
          </a:prstGeom>
        </p:spPr>
      </p:pic>
    </p:spTree>
    <p:extLst>
      <p:ext uri="{BB962C8B-B14F-4D97-AF65-F5344CB8AC3E}">
        <p14:creationId xmlns:p14="http://schemas.microsoft.com/office/powerpoint/2010/main" val="670317495"/>
      </p:ext>
    </p:extLst>
  </p:cSld>
  <p:clrMapOvr>
    <a:masterClrMapping/>
  </p:clrMapOvr>
  <p:timing>
    <p:tnLst>
      <p:par>
        <p:cTn id="1" dur="indefinite" restart="never" nodeType="tmRoot"/>
      </p:par>
    </p:tnLst>
  </p:timing>
</p:sld>
</file>

<file path=ppt/theme/theme1.xml><?xml version="1.0" encoding="utf-8"?>
<a:theme xmlns:a="http://schemas.openxmlformats.org/drawingml/2006/main" name="Sphere">
  <a:themeElements>
    <a:clrScheme name="Sphere">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Sphere">
  <a:themeElements>
    <a:clrScheme name="Sphere">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lumMod val="20000"/>
            <a:lumOff val="80000"/>
          </a:schemeClr>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5_Sphere">
  <a:themeElements>
    <a:clrScheme name="Sphere">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lumMod val="20000"/>
            <a:lumOff val="80000"/>
          </a:schemeClr>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Myriad Pro"/>
        <a:ea typeface="SimSun"/>
        <a:cs typeface=""/>
      </a:majorFont>
      <a:minorFont>
        <a:latin typeface="Myriad Pro"/>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ts val="2163"/>
          </a:spcAft>
          <a:buClr>
            <a:srgbClr val="000000"/>
          </a:buClr>
          <a:buSzPct val="100000"/>
          <a:buFont typeface="Times New Roman" panose="02020603050405020304" pitchFamily="18" charset="0"/>
          <a:buNone/>
          <a:tabLst/>
          <a:defRPr kumimoji="0" lang="en-GB" sz="2400" b="0" i="0" u="none" strike="noStrike" cap="none" normalizeH="0" baseline="0" smtClean="0">
            <a:ln>
              <a:noFill/>
            </a:ln>
            <a:solidFill>
              <a:schemeClr val="bg1"/>
            </a:solidFill>
            <a:effectLst/>
            <a:latin typeface="Lucida Sans" panose="020B0602030504020204" pitchFamily="34" charset="0"/>
            <a:ea typeface="SimSun" panose="02010600030101010101" pitchFamily="2"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ts val="2163"/>
          </a:spcAft>
          <a:buClr>
            <a:srgbClr val="000000"/>
          </a:buClr>
          <a:buSzPct val="100000"/>
          <a:buFont typeface="Times New Roman" panose="02020603050405020304" pitchFamily="18" charset="0"/>
          <a:buNone/>
          <a:tabLst/>
          <a:defRPr kumimoji="0" lang="en-GB" sz="2400" b="0" i="0" u="none" strike="noStrike" cap="none" normalizeH="0" baseline="0" smtClean="0">
            <a:ln>
              <a:noFill/>
            </a:ln>
            <a:solidFill>
              <a:schemeClr val="bg1"/>
            </a:solidFill>
            <a:effectLst/>
            <a:latin typeface="Lucida Sans" panose="020B0602030504020204" pitchFamily="34" charset="0"/>
            <a:ea typeface="SimSun" panose="02010600030101010101" pitchFamily="2" charset="-122"/>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Sphere.thmx</Template>
  <TotalTime>4760</TotalTime>
  <Words>2654</Words>
  <Application>Microsoft Office PowerPoint</Application>
  <PresentationFormat>On-screen Show (4:3)</PresentationFormat>
  <Paragraphs>241</Paragraphs>
  <Slides>22</Slides>
  <Notes>22</Notes>
  <HiddenSlides>0</HiddenSlides>
  <MMClips>0</MMClips>
  <ScaleCrop>false</ScaleCrop>
  <HeadingPairs>
    <vt:vector size="8" baseType="variant">
      <vt:variant>
        <vt:lpstr>Fonts Used</vt:lpstr>
      </vt:variant>
      <vt:variant>
        <vt:i4>12</vt:i4>
      </vt:variant>
      <vt:variant>
        <vt:lpstr>Theme</vt:lpstr>
      </vt:variant>
      <vt:variant>
        <vt:i4>4</vt:i4>
      </vt:variant>
      <vt:variant>
        <vt:lpstr>Embedded OLE Servers</vt:lpstr>
      </vt:variant>
      <vt:variant>
        <vt:i4>1</vt:i4>
      </vt:variant>
      <vt:variant>
        <vt:lpstr>Slide Titles</vt:lpstr>
      </vt:variant>
      <vt:variant>
        <vt:i4>22</vt:i4>
      </vt:variant>
    </vt:vector>
  </HeadingPairs>
  <TitlesOfParts>
    <vt:vector size="39" baseType="lpstr">
      <vt:lpstr>Arial Unicode MS</vt:lpstr>
      <vt:lpstr>MS PGothic</vt:lpstr>
      <vt:lpstr>SimSun</vt:lpstr>
      <vt:lpstr>Arial</vt:lpstr>
      <vt:lpstr>Calibri</vt:lpstr>
      <vt:lpstr>Lucida Grande</vt:lpstr>
      <vt:lpstr>Lucida Sans</vt:lpstr>
      <vt:lpstr>Lucida Sans Regular</vt:lpstr>
      <vt:lpstr>Lucida Sans Unicode</vt:lpstr>
      <vt:lpstr>Myriad Pro</vt:lpstr>
      <vt:lpstr>Tahoma</vt:lpstr>
      <vt:lpstr>Times New Roman</vt:lpstr>
      <vt:lpstr>Sphere</vt:lpstr>
      <vt:lpstr>2_Sphere</vt:lpstr>
      <vt:lpstr>5_Sphere</vt:lpstr>
      <vt:lpstr>Office Theme</vt:lpstr>
      <vt:lpstr>Document</vt:lpstr>
      <vt:lpstr>PowerPoint Presentation</vt:lpstr>
      <vt:lpstr>Session objectives</vt:lpstr>
      <vt:lpstr>What is Sphere?</vt:lpstr>
      <vt:lpstr>Is there more to Sphere than:</vt:lpstr>
      <vt:lpstr>PowerPoint Presentation</vt:lpstr>
      <vt:lpstr>What are the Sphere core beliefs?</vt:lpstr>
      <vt:lpstr>Key bases</vt:lpstr>
      <vt:lpstr>Three principles underpinning the Humanitarian Charter</vt:lpstr>
      <vt:lpstr>All people affected by disaster or conflict – women and men, boys and girls – have the right to life with dignity</vt:lpstr>
      <vt:lpstr>We acknowledge that our fundamental accountability must be to those we seek to assist</vt:lpstr>
      <vt:lpstr>All people affected by disaster or conflict have  the right to receive humanitarian assistance</vt:lpstr>
      <vt:lpstr>The safety and security of people in situations of  disaster or conflict is of particular humanitarian concern</vt:lpstr>
      <vt:lpstr>Attempts to provide humanitarian assistance may sometimes have unintended side effects</vt:lpstr>
      <vt:lpstr>During armed conflict, protection and assistance shall be given to those not engaged in conflict</vt:lpstr>
      <vt:lpstr>The Sphere Handbook</vt:lpstr>
      <vt:lpstr>The relationships between the components of the Sphere Handbook</vt:lpstr>
      <vt:lpstr>A holistic approach and common language for humanitarian action: </vt:lpstr>
      <vt:lpstr>Structure of Sphere minimum standard</vt:lpstr>
      <vt:lpstr>Using Sphere in context</vt:lpstr>
      <vt:lpstr>In brief…</vt:lpstr>
      <vt:lpstr>Remember!</vt:lpstr>
      <vt:lpstr>PowerPoint Presentation</vt:lpstr>
    </vt:vector>
  </TitlesOfParts>
  <Company>Word Smiths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Smith</dc:creator>
  <cp:lastModifiedBy>CeciliaFurtade</cp:lastModifiedBy>
  <cp:revision>247</cp:revision>
  <cp:lastPrinted>2016-03-08T20:19:33Z</cp:lastPrinted>
  <dcterms:created xsi:type="dcterms:W3CDTF">2014-12-22T15:37:12Z</dcterms:created>
  <dcterms:modified xsi:type="dcterms:W3CDTF">2016-09-14T13:41:51Z</dcterms:modified>
</cp:coreProperties>
</file>